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4"/>
  </p:notesMasterIdLst>
  <p:handoutMasterIdLst>
    <p:handoutMasterId r:id="rId25"/>
  </p:handoutMasterIdLst>
  <p:sldIdLst>
    <p:sldId id="256" r:id="rId2"/>
    <p:sldId id="270" r:id="rId3"/>
    <p:sldId id="274" r:id="rId4"/>
    <p:sldId id="275" r:id="rId5"/>
    <p:sldId id="304" r:id="rId6"/>
    <p:sldId id="314" r:id="rId7"/>
    <p:sldId id="276" r:id="rId8"/>
    <p:sldId id="315" r:id="rId9"/>
    <p:sldId id="277" r:id="rId10"/>
    <p:sldId id="305" r:id="rId11"/>
    <p:sldId id="296" r:id="rId12"/>
    <p:sldId id="297" r:id="rId13"/>
    <p:sldId id="298" r:id="rId14"/>
    <p:sldId id="319" r:id="rId15"/>
    <p:sldId id="278" r:id="rId16"/>
    <p:sldId id="306" r:id="rId17"/>
    <p:sldId id="316" r:id="rId18"/>
    <p:sldId id="279" r:id="rId19"/>
    <p:sldId id="299" r:id="rId20"/>
    <p:sldId id="317" r:id="rId21"/>
    <p:sldId id="318" r:id="rId22"/>
    <p:sldId id="303" r:id="rId23"/>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7A6D"/>
    <a:srgbClr val="ED937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699" autoAdjust="0"/>
    <p:restoredTop sz="94660"/>
  </p:normalViewPr>
  <p:slideViewPr>
    <p:cSldViewPr>
      <p:cViewPr>
        <p:scale>
          <a:sx n="80" d="100"/>
          <a:sy n="80" d="100"/>
        </p:scale>
        <p:origin x="-186" y="14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3" d="100"/>
          <a:sy n="53" d="100"/>
        </p:scale>
        <p:origin x="-1842"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949B6431-B392-4F93-8EEA-B4AD60AE5248}" type="datetimeFigureOut">
              <a:rPr lang="en-US"/>
              <a:pPr>
                <a:defRPr/>
              </a:pPr>
              <a:t>3/19/2013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36EA83AE-5868-46B3-ACA8-4567A3EB4F52}"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F3B30F-AA72-4ED2-AADF-F55D18C49DA7}" type="datetimeFigureOut">
              <a:rPr lang="en-US" smtClean="0"/>
              <a:pPr/>
              <a:t>3/19/2013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AF0F34-F724-4EB6-A10C-E5EE50FADE8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AF0F34-F724-4EB6-A10C-E5EE50FADE85}"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AF0F34-F724-4EB6-A10C-E5EE50FADE85}"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creativecommons.org/licenses/by-nc-sa/2.5/"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2"/>
          <p:cNvSpPr>
            <a:spLocks noChangeArrowheads="1"/>
          </p:cNvSpPr>
          <p:nvPr/>
        </p:nvSpPr>
        <p:spPr bwMode="auto">
          <a:xfrm>
            <a:off x="228600" y="381000"/>
            <a:ext cx="8686800" cy="5638800"/>
          </a:xfrm>
          <a:prstGeom prst="roundRect">
            <a:avLst>
              <a:gd name="adj" fmla="val 7912"/>
            </a:avLst>
          </a:prstGeom>
          <a:solidFill>
            <a:schemeClr val="folHlink"/>
          </a:solidFill>
          <a:ln w="9525">
            <a:noFill/>
            <a:round/>
            <a:headEnd/>
            <a:tailEnd/>
          </a:ln>
          <a:effectLst/>
        </p:spPr>
        <p:txBody>
          <a:bodyPr wrap="none" anchor="ctr"/>
          <a:lstStyle/>
          <a:p>
            <a:pPr algn="ctr">
              <a:defRPr/>
            </a:pPr>
            <a:endParaRPr lang="en-US" sz="2400">
              <a:latin typeface="Times New Roman" pitchFamily="18" charset="0"/>
            </a:endParaRPr>
          </a:p>
        </p:txBody>
      </p:sp>
      <p:sp>
        <p:nvSpPr>
          <p:cNvPr id="5" name="AutoShape 3"/>
          <p:cNvSpPr>
            <a:spLocks noChangeArrowheads="1"/>
          </p:cNvSpPr>
          <p:nvPr/>
        </p:nvSpPr>
        <p:spPr bwMode="white">
          <a:xfrm>
            <a:off x="327025" y="488950"/>
            <a:ext cx="8435975" cy="4768850"/>
          </a:xfrm>
          <a:prstGeom prst="roundRect">
            <a:avLst>
              <a:gd name="adj" fmla="val 7310"/>
            </a:avLst>
          </a:prstGeom>
          <a:solidFill>
            <a:schemeClr val="bg1"/>
          </a:solidFill>
          <a:ln w="9525">
            <a:noFill/>
            <a:round/>
            <a:headEnd/>
            <a:tailEnd/>
          </a:ln>
          <a:effectLst/>
        </p:spPr>
        <p:txBody>
          <a:bodyPr wrap="none" anchor="ctr"/>
          <a:lstStyle/>
          <a:p>
            <a:pPr algn="ctr">
              <a:defRPr/>
            </a:pPr>
            <a:endParaRPr lang="en-US" sz="2400">
              <a:latin typeface="Times New Roman" pitchFamily="18" charset="0"/>
            </a:endParaRPr>
          </a:p>
        </p:txBody>
      </p:sp>
      <p:sp>
        <p:nvSpPr>
          <p:cNvPr id="6" name="AutoShape 4"/>
          <p:cNvSpPr>
            <a:spLocks noChangeArrowheads="1"/>
          </p:cNvSpPr>
          <p:nvPr/>
        </p:nvSpPr>
        <p:spPr bwMode="blackWhite">
          <a:xfrm>
            <a:off x="1371600" y="3338513"/>
            <a:ext cx="6400800" cy="2286000"/>
          </a:xfrm>
          <a:prstGeom prst="roundRect">
            <a:avLst>
              <a:gd name="adj" fmla="val 16667"/>
            </a:avLst>
          </a:prstGeom>
          <a:solidFill>
            <a:schemeClr val="bg1"/>
          </a:solidFill>
          <a:ln w="50800">
            <a:solidFill>
              <a:schemeClr val="bg2"/>
            </a:solidFill>
            <a:round/>
            <a:headEnd/>
            <a:tailEnd/>
          </a:ln>
          <a:effectLst/>
        </p:spPr>
        <p:txBody>
          <a:bodyPr wrap="none" anchor="ctr"/>
          <a:lstStyle/>
          <a:p>
            <a:pPr algn="ctr">
              <a:defRPr/>
            </a:pPr>
            <a:endParaRPr lang="en-US">
              <a:latin typeface="Arial" pitchFamily="34" charset="0"/>
            </a:endParaRPr>
          </a:p>
        </p:txBody>
      </p:sp>
      <p:pic>
        <p:nvPicPr>
          <p:cNvPr id="7" name="Picture 10" descr="Creative Commons License">
            <a:hlinkClick r:id="rId2"/>
          </p:cNvPr>
          <p:cNvPicPr>
            <a:picLocks noChangeAspect="1" noChangeArrowheads="1"/>
          </p:cNvPicPr>
          <p:nvPr userDrawn="1"/>
        </p:nvPicPr>
        <p:blipFill>
          <a:blip r:embed="rId3"/>
          <a:srcRect/>
          <a:stretch>
            <a:fillRect/>
          </a:stretch>
        </p:blipFill>
        <p:spPr bwMode="auto">
          <a:xfrm>
            <a:off x="468313" y="6518275"/>
            <a:ext cx="838200" cy="295275"/>
          </a:xfrm>
          <a:prstGeom prst="rect">
            <a:avLst/>
          </a:prstGeom>
          <a:noFill/>
          <a:ln w="9525">
            <a:noFill/>
            <a:miter lim="800000"/>
            <a:headEnd/>
            <a:tailEnd/>
          </a:ln>
        </p:spPr>
      </p:pic>
      <p:sp>
        <p:nvSpPr>
          <p:cNvPr id="5125" name="Rectangle 5"/>
          <p:cNvSpPr>
            <a:spLocks noGrp="1" noChangeArrowheads="1"/>
          </p:cNvSpPr>
          <p:nvPr>
            <p:ph type="ctrTitle"/>
          </p:nvPr>
        </p:nvSpPr>
        <p:spPr>
          <a:xfrm>
            <a:off x="685800" y="857250"/>
            <a:ext cx="7772400" cy="2266950"/>
          </a:xfrm>
        </p:spPr>
        <p:txBody>
          <a:bodyPr anchor="ctr" anchorCtr="1"/>
          <a:lstStyle>
            <a:lvl1pPr algn="ctr">
              <a:defRPr sz="4100" i="1"/>
            </a:lvl1pPr>
          </a:lstStyle>
          <a:p>
            <a:pPr lvl="0"/>
            <a:r>
              <a:rPr lang="en-GB" noProof="0" smtClean="0"/>
              <a:t>Click to edit Master title style</a:t>
            </a:r>
          </a:p>
        </p:txBody>
      </p:sp>
      <p:sp>
        <p:nvSpPr>
          <p:cNvPr id="5126" name="Rectangle 6"/>
          <p:cNvSpPr>
            <a:spLocks noGrp="1" noChangeArrowheads="1"/>
          </p:cNvSpPr>
          <p:nvPr>
            <p:ph type="subTitle" idx="1"/>
          </p:nvPr>
        </p:nvSpPr>
        <p:spPr>
          <a:xfrm>
            <a:off x="1752600" y="3567113"/>
            <a:ext cx="5410200" cy="1905000"/>
          </a:xfrm>
        </p:spPr>
        <p:txBody>
          <a:bodyPr anchor="ctr"/>
          <a:lstStyle>
            <a:lvl1pPr marL="0" indent="0" algn="ctr">
              <a:buFont typeface="Wingdings" pitchFamily="2" charset="2"/>
              <a:buNone/>
              <a:defRPr sz="3300"/>
            </a:lvl1pPr>
          </a:lstStyle>
          <a:p>
            <a:pPr lvl="0"/>
            <a:r>
              <a:rPr lang="en-GB" noProof="0" smtClean="0"/>
              <a:t>Click to edit Master subtitle style</a:t>
            </a:r>
          </a:p>
        </p:txBody>
      </p:sp>
      <p:sp>
        <p:nvSpPr>
          <p:cNvPr id="8" name="Rectangle 7"/>
          <p:cNvSpPr>
            <a:spLocks noGrp="1" noChangeArrowheads="1"/>
          </p:cNvSpPr>
          <p:nvPr>
            <p:ph type="dt" sz="half" idx="10"/>
          </p:nvPr>
        </p:nvSpPr>
        <p:spPr/>
        <p:txBody>
          <a:bodyPr/>
          <a:lstStyle>
            <a:lvl1pPr>
              <a:defRPr/>
            </a:lvl1pPr>
          </a:lstStyle>
          <a:p>
            <a:pPr>
              <a:defRPr/>
            </a:pPr>
            <a:endParaRPr lang="en-GB"/>
          </a:p>
        </p:txBody>
      </p:sp>
      <p:sp>
        <p:nvSpPr>
          <p:cNvPr id="9" name="Rectangle 9"/>
          <p:cNvSpPr>
            <a:spLocks noGrp="1" noChangeArrowheads="1"/>
          </p:cNvSpPr>
          <p:nvPr>
            <p:ph type="sldNum" sz="quarter" idx="11"/>
          </p:nvPr>
        </p:nvSpPr>
        <p:spPr>
          <a:xfrm>
            <a:off x="6858000" y="6391275"/>
            <a:ext cx="1600200" cy="457200"/>
          </a:xfrm>
        </p:spPr>
        <p:txBody>
          <a:bodyPr/>
          <a:lstStyle>
            <a:lvl1pPr>
              <a:defRPr/>
            </a:lvl1pPr>
          </a:lstStyle>
          <a:p>
            <a:pPr>
              <a:defRPr/>
            </a:pPr>
            <a:fld id="{265F669A-1629-42A3-A6FE-4476ABE73AA2}" type="slidenum">
              <a:rPr lang="en-GB"/>
              <a:pPr>
                <a:defRPr/>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340FEAB8-03AA-4CD0-A650-84D062F65DC2}" type="slidenum">
              <a:rPr lang="en-GB"/>
              <a:pPr>
                <a:defRPr/>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34150" y="533400"/>
            <a:ext cx="1924050" cy="54102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762000" y="533400"/>
            <a:ext cx="561975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AC05064B-DFBB-4815-A12E-ED87D2C201C4}" type="slidenum">
              <a:rPr lang="en-GB"/>
              <a:pPr>
                <a:defRPr/>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a:xfrm>
            <a:off x="357188" y="6429375"/>
            <a:ext cx="8429625" cy="4286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762000" y="-142900"/>
            <a:ext cx="7696200" cy="1143000"/>
          </a:xfrm>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F8C3D76D-3A97-44D6-AAA0-199F363FB1B5}" type="slidenum">
              <a:rPr lang="en-GB"/>
              <a:pPr>
                <a:defRPr/>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762000" y="19050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905000"/>
            <a:ext cx="37719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96B0042-BB50-465B-8F82-AA821DA99DB5}" type="slidenum">
              <a:rPr lang="en-GB"/>
              <a:pPr>
                <a:defRPr/>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GB"/>
          </a:p>
        </p:txBody>
      </p:sp>
      <p:sp>
        <p:nvSpPr>
          <p:cNvPr id="8" name="Rectangle 5"/>
          <p:cNvSpPr>
            <a:spLocks noGrp="1" noChangeArrowheads="1"/>
          </p:cNvSpPr>
          <p:nvPr>
            <p:ph type="ftr" sz="quarter" idx="11"/>
          </p:nvPr>
        </p:nvSpPr>
        <p:spPr>
          <a:ln/>
        </p:spPr>
        <p:txBody>
          <a:bodyPr/>
          <a:lstStyle>
            <a:lvl1pPr>
              <a:defRPr/>
            </a:lvl1pPr>
          </a:lstStyle>
          <a:p>
            <a:pPr>
              <a:defRPr/>
            </a:pPr>
            <a:endParaRPr lang="en-GB"/>
          </a:p>
        </p:txBody>
      </p:sp>
      <p:sp>
        <p:nvSpPr>
          <p:cNvPr id="9" name="Rectangle 6"/>
          <p:cNvSpPr>
            <a:spLocks noGrp="1" noChangeArrowheads="1"/>
          </p:cNvSpPr>
          <p:nvPr>
            <p:ph type="sldNum" sz="quarter" idx="12"/>
          </p:nvPr>
        </p:nvSpPr>
        <p:spPr>
          <a:ln/>
        </p:spPr>
        <p:txBody>
          <a:bodyPr/>
          <a:lstStyle>
            <a:lvl1pPr>
              <a:defRPr/>
            </a:lvl1pPr>
          </a:lstStyle>
          <a:p>
            <a:pPr>
              <a:defRPr/>
            </a:pPr>
            <a:fld id="{83E263BF-0DD8-4EDF-A46C-E1DECBA31276}" type="slidenum">
              <a:rPr lang="en-GB"/>
              <a:pPr>
                <a:defRPr/>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GB"/>
          </a:p>
        </p:txBody>
      </p:sp>
      <p:sp>
        <p:nvSpPr>
          <p:cNvPr id="4" name="Rectangle 5"/>
          <p:cNvSpPr>
            <a:spLocks noGrp="1" noChangeArrowheads="1"/>
          </p:cNvSpPr>
          <p:nvPr>
            <p:ph type="ftr" sz="quarter" idx="11"/>
          </p:nvPr>
        </p:nvSpPr>
        <p:spPr>
          <a:ln/>
        </p:spPr>
        <p:txBody>
          <a:bodyPr/>
          <a:lstStyle>
            <a:lvl1pPr>
              <a:defRPr/>
            </a:lvl1pPr>
          </a:lstStyle>
          <a:p>
            <a:pPr>
              <a:defRPr/>
            </a:pPr>
            <a:endParaRPr lang="en-GB"/>
          </a:p>
        </p:txBody>
      </p:sp>
      <p:sp>
        <p:nvSpPr>
          <p:cNvPr id="5" name="Rectangle 6"/>
          <p:cNvSpPr>
            <a:spLocks noGrp="1" noChangeArrowheads="1"/>
          </p:cNvSpPr>
          <p:nvPr>
            <p:ph type="sldNum" sz="quarter" idx="12"/>
          </p:nvPr>
        </p:nvSpPr>
        <p:spPr>
          <a:ln/>
        </p:spPr>
        <p:txBody>
          <a:bodyPr/>
          <a:lstStyle>
            <a:lvl1pPr>
              <a:defRPr/>
            </a:lvl1pPr>
          </a:lstStyle>
          <a:p>
            <a:pPr>
              <a:defRPr/>
            </a:pPr>
            <a:fld id="{A22EFAA0-591F-4CB3-B67E-5DE394DA45AC}" type="slidenum">
              <a:rPr lang="en-GB"/>
              <a:pPr>
                <a:defRPr/>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GB"/>
          </a:p>
        </p:txBody>
      </p:sp>
      <p:sp>
        <p:nvSpPr>
          <p:cNvPr id="3" name="Rectangle 5"/>
          <p:cNvSpPr>
            <a:spLocks noGrp="1" noChangeArrowheads="1"/>
          </p:cNvSpPr>
          <p:nvPr>
            <p:ph type="ftr" sz="quarter" idx="11"/>
          </p:nvPr>
        </p:nvSpPr>
        <p:spPr>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ln/>
        </p:spPr>
        <p:txBody>
          <a:bodyPr/>
          <a:lstStyle>
            <a:lvl1pPr>
              <a:defRPr/>
            </a:lvl1pPr>
          </a:lstStyle>
          <a:p>
            <a:pPr>
              <a:defRPr/>
            </a:pPr>
            <a:fld id="{D2398AD5-14AE-4318-A052-5D7EEE2AF08F}" type="slidenum">
              <a:rPr lang="en-GB"/>
              <a:pPr>
                <a:defRPr/>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D7C6DE4C-9408-4BA8-B634-9C2FAF33A705}" type="slidenum">
              <a:rPr lang="en-GB"/>
              <a:pPr>
                <a:defRPr/>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GB"/>
          </a:p>
        </p:txBody>
      </p:sp>
      <p:sp>
        <p:nvSpPr>
          <p:cNvPr id="6" name="Rectangle 5"/>
          <p:cNvSpPr>
            <a:spLocks noGrp="1" noChangeArrowheads="1"/>
          </p:cNvSpPr>
          <p:nvPr>
            <p:ph type="ftr" sz="quarter" idx="11"/>
          </p:nvPr>
        </p:nvSpPr>
        <p:spPr>
          <a:ln/>
        </p:spPr>
        <p:txBody>
          <a:bodyPr/>
          <a:lstStyle>
            <a:lvl1pPr>
              <a:defRPr/>
            </a:lvl1pPr>
          </a:lstStyle>
          <a:p>
            <a:pPr>
              <a:defRPr/>
            </a:pPr>
            <a:endParaRPr lang="en-GB"/>
          </a:p>
        </p:txBody>
      </p:sp>
      <p:sp>
        <p:nvSpPr>
          <p:cNvPr id="7" name="Rectangle 6"/>
          <p:cNvSpPr>
            <a:spLocks noGrp="1" noChangeArrowheads="1"/>
          </p:cNvSpPr>
          <p:nvPr>
            <p:ph type="sldNum" sz="quarter" idx="12"/>
          </p:nvPr>
        </p:nvSpPr>
        <p:spPr>
          <a:ln/>
        </p:spPr>
        <p:txBody>
          <a:bodyPr/>
          <a:lstStyle>
            <a:lvl1pPr>
              <a:defRPr/>
            </a:lvl1pPr>
          </a:lstStyle>
          <a:p>
            <a:pPr>
              <a:defRPr/>
            </a:pPr>
            <a:fld id="{479BF3A7-8005-4312-9FAE-53CBCF9AA7E1}" type="slidenum">
              <a:rPr lang="en-GB"/>
              <a:pPr>
                <a:defRPr/>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creativecommons.org/licenses/by-nc-sa/2.5/"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62000" y="533400"/>
            <a:ext cx="76962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GB" smtClean="0"/>
              <a:t>Click to edit Master title style</a:t>
            </a:r>
          </a:p>
        </p:txBody>
      </p:sp>
      <p:sp>
        <p:nvSpPr>
          <p:cNvPr id="1027" name="Rectangle 3"/>
          <p:cNvSpPr>
            <a:spLocks noGrp="1" noChangeArrowheads="1"/>
          </p:cNvSpPr>
          <p:nvPr>
            <p:ph type="body" idx="1"/>
          </p:nvPr>
        </p:nvSpPr>
        <p:spPr bwMode="auto">
          <a:xfrm>
            <a:off x="762000" y="1905000"/>
            <a:ext cx="7696200" cy="4038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4100" name="Rectangle 4"/>
          <p:cNvSpPr>
            <a:spLocks noGrp="1" noChangeArrowheads="1"/>
          </p:cNvSpPr>
          <p:nvPr>
            <p:ph type="dt" sz="half" idx="2"/>
          </p:nvPr>
        </p:nvSpPr>
        <p:spPr bwMode="auto">
          <a:xfrm>
            <a:off x="762000" y="6391275"/>
            <a:ext cx="20574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GB"/>
          </a:p>
        </p:txBody>
      </p:sp>
      <p:sp>
        <p:nvSpPr>
          <p:cNvPr id="4101" name="Rectangle 5"/>
          <p:cNvSpPr>
            <a:spLocks noGrp="1" noChangeArrowheads="1"/>
          </p:cNvSpPr>
          <p:nvPr>
            <p:ph type="ftr" sz="quarter" idx="3"/>
          </p:nvPr>
        </p:nvSpPr>
        <p:spPr bwMode="auto">
          <a:xfrm>
            <a:off x="3352800" y="6403975"/>
            <a:ext cx="28956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GB"/>
          </a:p>
        </p:txBody>
      </p:sp>
      <p:sp>
        <p:nvSpPr>
          <p:cNvPr id="4102" name="Rectangle 6"/>
          <p:cNvSpPr>
            <a:spLocks noGrp="1" noChangeArrowheads="1"/>
          </p:cNvSpPr>
          <p:nvPr>
            <p:ph type="sldNum" sz="quarter" idx="4"/>
          </p:nvPr>
        </p:nvSpPr>
        <p:spPr bwMode="auto">
          <a:xfrm>
            <a:off x="6858000" y="6400800"/>
            <a:ext cx="16002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fld id="{AF113646-3667-4543-85E2-910D8C377B30}" type="slidenum">
              <a:rPr lang="en-GB"/>
              <a:pPr>
                <a:defRPr/>
              </a:pPr>
              <a:t>‹#›</a:t>
            </a:fld>
            <a:endParaRPr lang="en-GB"/>
          </a:p>
        </p:txBody>
      </p:sp>
      <p:grpSp>
        <p:nvGrpSpPr>
          <p:cNvPr id="1031" name="Group 7"/>
          <p:cNvGrpSpPr>
            <a:grpSpLocks/>
          </p:cNvGrpSpPr>
          <p:nvPr/>
        </p:nvGrpSpPr>
        <p:grpSpPr bwMode="auto">
          <a:xfrm>
            <a:off x="168275" y="228600"/>
            <a:ext cx="8823325" cy="6096000"/>
            <a:chOff x="106" y="144"/>
            <a:chExt cx="5558" cy="3840"/>
          </a:xfrm>
        </p:grpSpPr>
        <p:sp>
          <p:nvSpPr>
            <p:cNvPr id="1034" name="AutoShape 8"/>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a:effectLst/>
          </p:spPr>
          <p:txBody>
            <a:bodyPr wrap="none" anchor="ctr"/>
            <a:lstStyle/>
            <a:p>
              <a:pPr algn="ctr">
                <a:defRPr/>
              </a:pPr>
              <a:endParaRPr lang="en-US" sz="2400">
                <a:latin typeface="Times New Roman" pitchFamily="18" charset="0"/>
              </a:endParaRPr>
            </a:p>
          </p:txBody>
        </p:sp>
        <p:sp>
          <p:nvSpPr>
            <p:cNvPr id="1035" name="Line 9"/>
            <p:cNvSpPr>
              <a:spLocks noChangeShapeType="1"/>
            </p:cNvSpPr>
            <p:nvPr/>
          </p:nvSpPr>
          <p:spPr bwMode="auto">
            <a:xfrm>
              <a:off x="480" y="675"/>
              <a:ext cx="4848" cy="0"/>
            </a:xfrm>
            <a:prstGeom prst="line">
              <a:avLst/>
            </a:prstGeom>
            <a:noFill/>
            <a:ln w="38100">
              <a:solidFill>
                <a:schemeClr val="folHlink"/>
              </a:solidFill>
              <a:round/>
              <a:headEnd/>
              <a:tailEnd/>
            </a:ln>
            <a:effectLst/>
          </p:spPr>
          <p:txBody>
            <a:bodyPr/>
            <a:lstStyle/>
            <a:p>
              <a:pPr>
                <a:defRPr/>
              </a:pPr>
              <a:endParaRPr lang="ar-EG">
                <a:latin typeface="Arial" pitchFamily="34" charset="0"/>
              </a:endParaRPr>
            </a:p>
          </p:txBody>
        </p:sp>
      </p:grpSp>
      <p:pic>
        <p:nvPicPr>
          <p:cNvPr id="1032" name="Picture 10" descr="Creative Commons License">
            <a:hlinkClick r:id="rId13"/>
          </p:cNvPr>
          <p:cNvPicPr>
            <a:picLocks noChangeAspect="1" noChangeArrowheads="1"/>
          </p:cNvPicPr>
          <p:nvPr userDrawn="1"/>
        </p:nvPicPr>
        <p:blipFill>
          <a:blip r:embed="rId14"/>
          <a:srcRect/>
          <a:stretch>
            <a:fillRect/>
          </a:stretch>
        </p:blipFill>
        <p:spPr bwMode="auto">
          <a:xfrm>
            <a:off x="468313" y="6518275"/>
            <a:ext cx="838200" cy="295275"/>
          </a:xfrm>
          <a:prstGeom prst="rect">
            <a:avLst/>
          </a:prstGeom>
          <a:noFill/>
          <a:ln w="9525">
            <a:noFill/>
            <a:miter lim="800000"/>
            <a:headEnd/>
            <a:tailEnd/>
          </a:ln>
        </p:spPr>
      </p:pic>
      <p:sp>
        <p:nvSpPr>
          <p:cNvPr id="1033" name="Rectangle 11"/>
          <p:cNvSpPr>
            <a:spLocks noChangeArrowheads="1"/>
          </p:cNvSpPr>
          <p:nvPr userDrawn="1"/>
        </p:nvSpPr>
        <p:spPr bwMode="auto">
          <a:xfrm>
            <a:off x="1547813" y="6518275"/>
            <a:ext cx="7200900" cy="274638"/>
          </a:xfrm>
          <a:prstGeom prst="rect">
            <a:avLst/>
          </a:prstGeom>
          <a:noFill/>
          <a:ln w="9525">
            <a:noFill/>
            <a:miter lim="800000"/>
            <a:headEnd/>
            <a:tailEnd/>
          </a:ln>
          <a:effectLst/>
        </p:spPr>
        <p:txBody>
          <a:bodyPr anchor="ctr">
            <a:spAutoFit/>
          </a:bodyPr>
          <a:lstStyle/>
          <a:p>
            <a:pPr>
              <a:defRPr/>
            </a:pPr>
            <a:r>
              <a:rPr lang="en-GB" sz="1200">
                <a:latin typeface="Arial" pitchFamily="34" charset="0"/>
              </a:rPr>
              <a:t>FatMax 2007. Licensed under a </a:t>
            </a:r>
            <a:r>
              <a:rPr lang="en-GB" sz="1200">
                <a:latin typeface="Arial" pitchFamily="34" charset="0"/>
                <a:hlinkClick r:id="rId13"/>
              </a:rPr>
              <a:t>Creative Commons Attribution-NonCommercial-ShareAlike 2.5 License</a:t>
            </a:r>
            <a:r>
              <a:rPr lang="en-GB" sz="1200">
                <a:latin typeface="Arial" pitchFamily="34" charset="0"/>
              </a:rPr>
              <a:t> </a:t>
            </a: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rtl="0" eaLnBrk="0" fontAlgn="base" hangingPunct="0">
        <a:spcBef>
          <a:spcPct val="0"/>
        </a:spcBef>
        <a:spcAft>
          <a:spcPct val="0"/>
        </a:spcAft>
        <a:defRPr sz="3300">
          <a:solidFill>
            <a:schemeClr val="tx2"/>
          </a:solidFill>
          <a:latin typeface="+mj-lt"/>
          <a:ea typeface="+mj-ea"/>
          <a:cs typeface="+mj-cs"/>
        </a:defRPr>
      </a:lvl1pPr>
      <a:lvl2pPr algn="l" rtl="0" eaLnBrk="0" fontAlgn="base" hangingPunct="0">
        <a:spcBef>
          <a:spcPct val="0"/>
        </a:spcBef>
        <a:spcAft>
          <a:spcPct val="0"/>
        </a:spcAft>
        <a:defRPr sz="3300">
          <a:solidFill>
            <a:schemeClr val="tx2"/>
          </a:solidFill>
          <a:latin typeface="Arial Black" pitchFamily="34" charset="0"/>
        </a:defRPr>
      </a:lvl2pPr>
      <a:lvl3pPr algn="l" rtl="0" eaLnBrk="0" fontAlgn="base" hangingPunct="0">
        <a:spcBef>
          <a:spcPct val="0"/>
        </a:spcBef>
        <a:spcAft>
          <a:spcPct val="0"/>
        </a:spcAft>
        <a:defRPr sz="3300">
          <a:solidFill>
            <a:schemeClr val="tx2"/>
          </a:solidFill>
          <a:latin typeface="Arial Black" pitchFamily="34" charset="0"/>
        </a:defRPr>
      </a:lvl3pPr>
      <a:lvl4pPr algn="l" rtl="0" eaLnBrk="0" fontAlgn="base" hangingPunct="0">
        <a:spcBef>
          <a:spcPct val="0"/>
        </a:spcBef>
        <a:spcAft>
          <a:spcPct val="0"/>
        </a:spcAft>
        <a:defRPr sz="3300">
          <a:solidFill>
            <a:schemeClr val="tx2"/>
          </a:solidFill>
          <a:latin typeface="Arial Black" pitchFamily="34" charset="0"/>
        </a:defRPr>
      </a:lvl4pPr>
      <a:lvl5pPr algn="l" rtl="0" eaLnBrk="0" fontAlgn="base" hangingPunct="0">
        <a:spcBef>
          <a:spcPct val="0"/>
        </a:spcBef>
        <a:spcAft>
          <a:spcPct val="0"/>
        </a:spcAft>
        <a:defRPr sz="3300">
          <a:solidFill>
            <a:schemeClr val="tx2"/>
          </a:solidFill>
          <a:latin typeface="Arial Black" pitchFamily="34" charset="0"/>
        </a:defRPr>
      </a:lvl5pPr>
      <a:lvl6pPr marL="457200" algn="l" rtl="0" fontAlgn="base">
        <a:spcBef>
          <a:spcPct val="0"/>
        </a:spcBef>
        <a:spcAft>
          <a:spcPct val="0"/>
        </a:spcAft>
        <a:defRPr sz="3300">
          <a:solidFill>
            <a:schemeClr val="tx2"/>
          </a:solidFill>
          <a:latin typeface="Arial Black" pitchFamily="34" charset="0"/>
        </a:defRPr>
      </a:lvl6pPr>
      <a:lvl7pPr marL="914400" algn="l" rtl="0" fontAlgn="base">
        <a:spcBef>
          <a:spcPct val="0"/>
        </a:spcBef>
        <a:spcAft>
          <a:spcPct val="0"/>
        </a:spcAft>
        <a:defRPr sz="3300">
          <a:solidFill>
            <a:schemeClr val="tx2"/>
          </a:solidFill>
          <a:latin typeface="Arial Black" pitchFamily="34" charset="0"/>
        </a:defRPr>
      </a:lvl7pPr>
      <a:lvl8pPr marL="1371600" algn="l" rtl="0" fontAlgn="base">
        <a:spcBef>
          <a:spcPct val="0"/>
        </a:spcBef>
        <a:spcAft>
          <a:spcPct val="0"/>
        </a:spcAft>
        <a:defRPr sz="3300">
          <a:solidFill>
            <a:schemeClr val="tx2"/>
          </a:solidFill>
          <a:latin typeface="Arial Black" pitchFamily="34" charset="0"/>
        </a:defRPr>
      </a:lvl8pPr>
      <a:lvl9pPr marL="1828800" algn="l" rtl="0" fontAlgn="base">
        <a:spcBef>
          <a:spcPct val="0"/>
        </a:spcBef>
        <a:spcAft>
          <a:spcPct val="0"/>
        </a:spcAft>
        <a:defRPr sz="3300">
          <a:solidFill>
            <a:schemeClr val="tx2"/>
          </a:solidFill>
          <a:latin typeface="Arial Black" pitchFamily="34" charset="0"/>
        </a:defRPr>
      </a:lvl9pPr>
    </p:titleStyle>
    <p:bodyStyle>
      <a:lvl1pPr marL="342900" indent="-342900" algn="l" rtl="0" eaLnBrk="0" fontAlgn="base" hangingPunct="0">
        <a:spcBef>
          <a:spcPct val="20000"/>
        </a:spcBef>
        <a:spcAft>
          <a:spcPct val="0"/>
        </a:spcAft>
        <a:buClr>
          <a:schemeClr val="bg2"/>
        </a:buClr>
        <a:buSzPct val="70000"/>
        <a:buFont typeface="Wingdings" pitchFamily="2" charset="2"/>
        <a:buChar char="l"/>
        <a:defRPr sz="31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SzPct val="150000"/>
        <a:buChar char="•"/>
        <a:defRPr sz="2600">
          <a:solidFill>
            <a:schemeClr val="tx1"/>
          </a:solidFill>
          <a:latin typeface="+mn-lt"/>
        </a:defRPr>
      </a:lvl2pPr>
      <a:lvl3pPr marL="1143000" indent="-228600" algn="l" rtl="0" eaLnBrk="0" fontAlgn="base" hangingPunct="0">
        <a:spcBef>
          <a:spcPct val="20000"/>
        </a:spcBef>
        <a:spcAft>
          <a:spcPct val="0"/>
        </a:spcAft>
        <a:buClr>
          <a:schemeClr val="tx1"/>
        </a:buClr>
        <a:buSzPct val="150000"/>
        <a:buChar char="•"/>
        <a:defRPr sz="2200">
          <a:solidFill>
            <a:schemeClr val="tx1"/>
          </a:solidFill>
          <a:latin typeface="+mn-lt"/>
        </a:defRPr>
      </a:lvl3pPr>
      <a:lvl4pPr marL="1600200" indent="-228600" algn="l" rtl="0" eaLnBrk="0" fontAlgn="base" hangingPunct="0">
        <a:spcBef>
          <a:spcPct val="20000"/>
        </a:spcBef>
        <a:spcAft>
          <a:spcPct val="0"/>
        </a:spcAft>
        <a:buClr>
          <a:schemeClr val="tx2"/>
        </a:buClr>
        <a:buSzPct val="150000"/>
        <a:buChar char="•"/>
        <a:defRPr sz="2000">
          <a:solidFill>
            <a:schemeClr val="tx1"/>
          </a:solidFill>
          <a:latin typeface="+mn-lt"/>
        </a:defRPr>
      </a:lvl4pPr>
      <a:lvl5pPr marL="2057400" indent="-228600" algn="l" rtl="0" eaLnBrk="0" fontAlgn="base" hangingPunct="0">
        <a:spcBef>
          <a:spcPct val="20000"/>
        </a:spcBef>
        <a:spcAft>
          <a:spcPct val="0"/>
        </a:spcAft>
        <a:buClr>
          <a:schemeClr val="folHlink"/>
        </a:buClr>
        <a:buSzPct val="150000"/>
        <a:buChar char="•"/>
        <a:defRPr sz="2000">
          <a:solidFill>
            <a:schemeClr val="tx1"/>
          </a:solidFill>
          <a:latin typeface="+mn-lt"/>
        </a:defRPr>
      </a:lvl5pPr>
      <a:lvl6pPr marL="2514600" indent="-228600" algn="l" rtl="0" fontAlgn="base">
        <a:spcBef>
          <a:spcPct val="20000"/>
        </a:spcBef>
        <a:spcAft>
          <a:spcPct val="0"/>
        </a:spcAft>
        <a:buClr>
          <a:schemeClr val="folHlink"/>
        </a:buClr>
        <a:buSzPct val="150000"/>
        <a:buChar char="•"/>
        <a:defRPr sz="2000">
          <a:solidFill>
            <a:schemeClr val="tx1"/>
          </a:solidFill>
          <a:latin typeface="+mn-lt"/>
        </a:defRPr>
      </a:lvl6pPr>
      <a:lvl7pPr marL="2971800" indent="-228600" algn="l" rtl="0" fontAlgn="base">
        <a:spcBef>
          <a:spcPct val="20000"/>
        </a:spcBef>
        <a:spcAft>
          <a:spcPct val="0"/>
        </a:spcAft>
        <a:buClr>
          <a:schemeClr val="folHlink"/>
        </a:buClr>
        <a:buSzPct val="150000"/>
        <a:buChar char="•"/>
        <a:defRPr sz="2000">
          <a:solidFill>
            <a:schemeClr val="tx1"/>
          </a:solidFill>
          <a:latin typeface="+mn-lt"/>
        </a:defRPr>
      </a:lvl7pPr>
      <a:lvl8pPr marL="3429000" indent="-228600" algn="l" rtl="0" fontAlgn="base">
        <a:spcBef>
          <a:spcPct val="20000"/>
        </a:spcBef>
        <a:spcAft>
          <a:spcPct val="0"/>
        </a:spcAft>
        <a:buClr>
          <a:schemeClr val="folHlink"/>
        </a:buClr>
        <a:buSzPct val="150000"/>
        <a:buChar char="•"/>
        <a:defRPr sz="2000">
          <a:solidFill>
            <a:schemeClr val="tx1"/>
          </a:solidFill>
          <a:latin typeface="+mn-lt"/>
        </a:defRPr>
      </a:lvl8pPr>
      <a:lvl9pPr marL="3886200" indent="-228600" algn="l" rtl="0" fontAlgn="base">
        <a:spcBef>
          <a:spcPct val="20000"/>
        </a:spcBef>
        <a:spcAft>
          <a:spcPct val="0"/>
        </a:spcAft>
        <a:buClr>
          <a:schemeClr val="folHlink"/>
        </a:buClr>
        <a:buSzPct val="15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403350" y="3357563"/>
            <a:ext cx="6337300" cy="2266950"/>
          </a:xfrm>
        </p:spPr>
        <p:txBody>
          <a:bodyPr/>
          <a:lstStyle/>
          <a:p>
            <a:r>
              <a:rPr lang="en-US" sz="3600" i="0" dirty="0" smtClean="0"/>
              <a:t>Choosing interaction devices:</a:t>
            </a:r>
            <a:br>
              <a:rPr lang="en-US" sz="3600" i="0" dirty="0" smtClean="0"/>
            </a:br>
            <a:r>
              <a:rPr lang="en-US" sz="3600" i="0" dirty="0" smtClean="0"/>
              <a:t>hardware components</a:t>
            </a:r>
            <a:r>
              <a:rPr lang="de-DE" i="0" dirty="0" smtClean="0"/>
              <a:t/>
            </a:r>
            <a:br>
              <a:rPr lang="de-DE" i="0" dirty="0" smtClean="0"/>
            </a:br>
            <a:r>
              <a:rPr lang="de-DE" i="0" dirty="0" smtClean="0"/>
              <a:t>Lecture 5 </a:t>
            </a:r>
            <a:endParaRPr lang="en-GB" i="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142900"/>
            <a:ext cx="7953404" cy="1143000"/>
          </a:xfrm>
        </p:spPr>
        <p:txBody>
          <a:bodyPr/>
          <a:lstStyle/>
          <a:p>
            <a:pPr eaLnBrk="1" hangingPunct="1"/>
            <a:r>
              <a:rPr lang="en-US" dirty="0" smtClean="0"/>
              <a:t>Computer mice in custom shapes</a:t>
            </a:r>
            <a:endParaRPr lang="en-GB" dirty="0" smtClean="0"/>
          </a:p>
        </p:txBody>
      </p:sp>
      <p:pic>
        <p:nvPicPr>
          <p:cNvPr id="2" name="Picture 2"/>
          <p:cNvPicPr>
            <a:picLocks noChangeAspect="1" noChangeArrowheads="1"/>
          </p:cNvPicPr>
          <p:nvPr/>
        </p:nvPicPr>
        <p:blipFill>
          <a:blip r:embed="rId2"/>
          <a:srcRect/>
          <a:stretch>
            <a:fillRect/>
          </a:stretch>
        </p:blipFill>
        <p:spPr bwMode="auto">
          <a:xfrm>
            <a:off x="642910" y="1428736"/>
            <a:ext cx="7858148" cy="45839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42910" y="-142900"/>
            <a:ext cx="8096280" cy="1143000"/>
          </a:xfrm>
        </p:spPr>
        <p:txBody>
          <a:bodyPr/>
          <a:lstStyle/>
          <a:p>
            <a:pPr eaLnBrk="1" hangingPunct="1"/>
            <a:r>
              <a:rPr lang="en-US" dirty="0" smtClean="0"/>
              <a:t>Other pointing devices</a:t>
            </a:r>
            <a:endParaRPr lang="en-GB" dirty="0" smtClean="0"/>
          </a:p>
        </p:txBody>
      </p:sp>
      <p:sp>
        <p:nvSpPr>
          <p:cNvPr id="5" name="Rectangle 4"/>
          <p:cNvSpPr/>
          <p:nvPr/>
        </p:nvSpPr>
        <p:spPr>
          <a:xfrm>
            <a:off x="571472" y="1428736"/>
            <a:ext cx="4572000" cy="1477328"/>
          </a:xfrm>
          <a:prstGeom prst="rect">
            <a:avLst/>
          </a:prstGeom>
        </p:spPr>
        <p:txBody>
          <a:bodyPr>
            <a:spAutoFit/>
          </a:bodyPr>
          <a:lstStyle/>
          <a:p>
            <a:r>
              <a:rPr lang="en-US" b="1" dirty="0" smtClean="0"/>
              <a:t>Other pointing devices are:</a:t>
            </a:r>
          </a:p>
          <a:p>
            <a:endParaRPr lang="en-US" dirty="0" smtClean="0"/>
          </a:p>
          <a:p>
            <a:pPr>
              <a:buClr>
                <a:srgbClr val="FF0000"/>
              </a:buClr>
              <a:buSzPct val="150000"/>
              <a:buFont typeface="Arial" pitchFamily="34" charset="0"/>
              <a:buChar char="•"/>
            </a:pPr>
            <a:r>
              <a:rPr lang="en-US" dirty="0" smtClean="0"/>
              <a:t> </a:t>
            </a:r>
            <a:r>
              <a:rPr lang="en-US" dirty="0" smtClean="0">
                <a:solidFill>
                  <a:srgbClr val="0070C0"/>
                </a:solidFill>
              </a:rPr>
              <a:t>A </a:t>
            </a:r>
            <a:r>
              <a:rPr lang="en-US" dirty="0" err="1" smtClean="0">
                <a:solidFill>
                  <a:srgbClr val="0070C0"/>
                </a:solidFill>
              </a:rPr>
              <a:t>joystickse</a:t>
            </a:r>
            <a:r>
              <a:rPr lang="en-US" dirty="0" smtClean="0">
                <a:solidFill>
                  <a:srgbClr val="0070C0"/>
                </a:solidFill>
              </a:rPr>
              <a:t>. </a:t>
            </a:r>
          </a:p>
          <a:p>
            <a:pPr>
              <a:buClr>
                <a:srgbClr val="FF0000"/>
              </a:buClr>
              <a:buSzPct val="150000"/>
              <a:buFont typeface="Arial" pitchFamily="34" charset="0"/>
              <a:buChar char="•"/>
            </a:pPr>
            <a:r>
              <a:rPr lang="en-US" dirty="0" smtClean="0">
                <a:solidFill>
                  <a:srgbClr val="0070C0"/>
                </a:solidFill>
              </a:rPr>
              <a:t> A trackball </a:t>
            </a:r>
          </a:p>
          <a:p>
            <a:pPr>
              <a:buClr>
                <a:srgbClr val="FF0000"/>
              </a:buClr>
              <a:buSzPct val="150000"/>
              <a:buFont typeface="Arial" pitchFamily="34" charset="0"/>
              <a:buChar char="•"/>
            </a:pPr>
            <a:r>
              <a:rPr lang="en-US" dirty="0" smtClean="0">
                <a:solidFill>
                  <a:srgbClr val="0070C0"/>
                </a:solidFill>
              </a:rPr>
              <a:t> Graphics tablet (or tablet)</a:t>
            </a:r>
            <a:endParaRPr lang="en-US" dirty="0">
              <a:solidFill>
                <a:srgbClr val="0070C0"/>
              </a:solidFill>
            </a:endParaRPr>
          </a:p>
        </p:txBody>
      </p:sp>
      <p:pic>
        <p:nvPicPr>
          <p:cNvPr id="6146" name="Picture 2"/>
          <p:cNvPicPr>
            <a:picLocks noChangeAspect="1" noChangeArrowheads="1"/>
          </p:cNvPicPr>
          <p:nvPr/>
        </p:nvPicPr>
        <p:blipFill>
          <a:blip r:embed="rId2"/>
          <a:srcRect/>
          <a:stretch>
            <a:fillRect/>
          </a:stretch>
        </p:blipFill>
        <p:spPr bwMode="auto">
          <a:xfrm>
            <a:off x="1000100" y="3500438"/>
            <a:ext cx="2466193" cy="2357454"/>
          </a:xfrm>
          <a:prstGeom prst="rect">
            <a:avLst/>
          </a:prstGeom>
          <a:noFill/>
          <a:ln w="9525">
            <a:noFill/>
            <a:miter lim="800000"/>
            <a:headEnd/>
            <a:tailEnd/>
          </a:ln>
          <a:effectLst/>
        </p:spPr>
      </p:pic>
      <p:pic>
        <p:nvPicPr>
          <p:cNvPr id="6149" name="Picture 5"/>
          <p:cNvPicPr>
            <a:picLocks noChangeAspect="1" noChangeArrowheads="1"/>
          </p:cNvPicPr>
          <p:nvPr/>
        </p:nvPicPr>
        <p:blipFill>
          <a:blip r:embed="rId3"/>
          <a:srcRect/>
          <a:stretch>
            <a:fillRect/>
          </a:stretch>
        </p:blipFill>
        <p:spPr bwMode="auto">
          <a:xfrm>
            <a:off x="5072066" y="1214422"/>
            <a:ext cx="3902538" cy="2928958"/>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4286248" y="3143248"/>
            <a:ext cx="2661586" cy="2900988"/>
          </a:xfrm>
          <a:prstGeom prst="rect">
            <a:avLst/>
          </a:prstGeom>
          <a:noFill/>
          <a:ln w="9525">
            <a:noFill/>
            <a:miter lim="800000"/>
            <a:headEnd/>
            <a:tailEnd/>
          </a:ln>
          <a:effectLst/>
        </p:spPr>
      </p:pic>
      <p:sp>
        <p:nvSpPr>
          <p:cNvPr id="10" name="Rectangle 9"/>
          <p:cNvSpPr/>
          <p:nvPr/>
        </p:nvSpPr>
        <p:spPr>
          <a:xfrm>
            <a:off x="5143504" y="2357430"/>
            <a:ext cx="928694" cy="8572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42910" y="-142900"/>
            <a:ext cx="8215370" cy="1143000"/>
          </a:xfrm>
        </p:spPr>
        <p:txBody>
          <a:bodyPr/>
          <a:lstStyle/>
          <a:p>
            <a:pPr eaLnBrk="1" hangingPunct="1"/>
            <a:r>
              <a:rPr lang="en-US" sz="2800" b="1" dirty="0" smtClean="0"/>
              <a:t>Different Types of Direct Pointing Device</a:t>
            </a:r>
            <a:endParaRPr lang="en-GB" sz="2800" dirty="0" smtClean="0"/>
          </a:p>
        </p:txBody>
      </p:sp>
      <p:sp>
        <p:nvSpPr>
          <p:cNvPr id="4" name="Rectangle 3"/>
          <p:cNvSpPr/>
          <p:nvPr/>
        </p:nvSpPr>
        <p:spPr>
          <a:xfrm>
            <a:off x="357158" y="1428736"/>
            <a:ext cx="3000396" cy="5632311"/>
          </a:xfrm>
          <a:prstGeom prst="rect">
            <a:avLst/>
          </a:prstGeom>
        </p:spPr>
        <p:txBody>
          <a:bodyPr wrap="square">
            <a:spAutoFit/>
          </a:bodyPr>
          <a:lstStyle/>
          <a:p>
            <a:pPr algn="just">
              <a:buClr>
                <a:srgbClr val="FF0000"/>
              </a:buClr>
              <a:buSzPct val="150000"/>
              <a:buFont typeface="Arial" pitchFamily="34" charset="0"/>
              <a:buChar char="•"/>
            </a:pPr>
            <a:r>
              <a:rPr lang="en-US" dirty="0" smtClean="0"/>
              <a:t> </a:t>
            </a:r>
            <a:r>
              <a:rPr lang="en-US" b="1" dirty="0" err="1" smtClean="0">
                <a:solidFill>
                  <a:srgbClr val="0070C0"/>
                </a:solidFill>
              </a:rPr>
              <a:t>Touchscreen</a:t>
            </a:r>
            <a:endParaRPr lang="en-US" b="1" dirty="0" smtClean="0">
              <a:solidFill>
                <a:srgbClr val="0070C0"/>
              </a:solidFill>
            </a:endParaRPr>
          </a:p>
          <a:p>
            <a:pPr algn="just">
              <a:buClr>
                <a:srgbClr val="FF0000"/>
              </a:buClr>
              <a:buSzPct val="150000"/>
            </a:pPr>
            <a:endParaRPr lang="en-US" dirty="0" smtClean="0">
              <a:solidFill>
                <a:srgbClr val="0070C0"/>
              </a:solidFill>
            </a:endParaRPr>
          </a:p>
          <a:p>
            <a:pPr algn="just">
              <a:buClr>
                <a:srgbClr val="FF0000"/>
              </a:buClr>
              <a:buSzPct val="150000"/>
              <a:buFont typeface="Arial" pitchFamily="34" charset="0"/>
              <a:buChar char="•"/>
            </a:pPr>
            <a:r>
              <a:rPr lang="en-US" dirty="0" smtClean="0"/>
              <a:t> </a:t>
            </a:r>
            <a:r>
              <a:rPr lang="en-US" b="1" dirty="0" smtClean="0">
                <a:solidFill>
                  <a:srgbClr val="0070C0"/>
                </a:solidFill>
              </a:rPr>
              <a:t>Pen system</a:t>
            </a:r>
          </a:p>
          <a:p>
            <a:pPr algn="just">
              <a:buClr>
                <a:srgbClr val="FF0000"/>
              </a:buClr>
              <a:buSzPct val="150000"/>
            </a:pPr>
            <a:endParaRPr lang="en-US" dirty="0" smtClean="0">
              <a:solidFill>
                <a:srgbClr val="0070C0"/>
              </a:solidFill>
            </a:endParaRPr>
          </a:p>
          <a:p>
            <a:pPr marL="169863" indent="-169863" algn="just">
              <a:buClr>
                <a:srgbClr val="FF0000"/>
              </a:buClr>
              <a:buSzPct val="150000"/>
              <a:buFont typeface="Arial" pitchFamily="34" charset="0"/>
              <a:buChar char="•"/>
            </a:pPr>
            <a:r>
              <a:rPr lang="en-US" b="1" dirty="0" smtClean="0">
                <a:solidFill>
                  <a:srgbClr val="0070C0"/>
                </a:solidFill>
              </a:rPr>
              <a:t>Light pen </a:t>
            </a:r>
            <a:r>
              <a:rPr lang="en-US" dirty="0" smtClean="0"/>
              <a:t>is a stylus that contains a photo receptor. As the user points at a cathode ray tube screen, the light pen works out where it is being pointed by detecting the tiny variations in intensity of the light emitted by a CRT screen as the electron beam tracks horizontally and vertically across the screen.</a:t>
            </a:r>
          </a:p>
          <a:p>
            <a:pPr algn="just">
              <a:buClr>
                <a:srgbClr val="FF0000"/>
              </a:buClr>
              <a:buSzPct val="150000"/>
            </a:pPr>
            <a:endParaRPr lang="de-DE" dirty="0" smtClean="0"/>
          </a:p>
          <a:p>
            <a:pPr algn="just">
              <a:buClr>
                <a:srgbClr val="FF0000"/>
              </a:buClr>
              <a:buSzPct val="150000"/>
            </a:pPr>
            <a:endParaRPr lang="de-DE" dirty="0" smtClean="0"/>
          </a:p>
          <a:p>
            <a:pPr algn="just">
              <a:buClr>
                <a:srgbClr val="FF0000"/>
              </a:buClr>
              <a:buSzPct val="150000"/>
            </a:pPr>
            <a:endParaRPr lang="en-US" dirty="0"/>
          </a:p>
        </p:txBody>
      </p:sp>
      <p:pic>
        <p:nvPicPr>
          <p:cNvPr id="7170" name="Picture 2"/>
          <p:cNvPicPr>
            <a:picLocks noChangeAspect="1" noChangeArrowheads="1"/>
          </p:cNvPicPr>
          <p:nvPr/>
        </p:nvPicPr>
        <p:blipFill>
          <a:blip r:embed="rId2"/>
          <a:srcRect/>
          <a:stretch>
            <a:fillRect/>
          </a:stretch>
        </p:blipFill>
        <p:spPr bwMode="auto">
          <a:xfrm>
            <a:off x="3408488" y="3643314"/>
            <a:ext cx="2878024" cy="2571767"/>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560079" y="1285860"/>
            <a:ext cx="2676565" cy="2143140"/>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6357950" y="1285860"/>
            <a:ext cx="2446477" cy="47149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0034" y="-142900"/>
            <a:ext cx="8239156" cy="1143000"/>
          </a:xfrm>
        </p:spPr>
        <p:txBody>
          <a:bodyPr/>
          <a:lstStyle/>
          <a:p>
            <a:r>
              <a:rPr lang="en-US" sz="3000" dirty="0" smtClean="0"/>
              <a:t>Choosing appropriate pointing device</a:t>
            </a:r>
            <a:endParaRPr lang="en-GB" sz="3000" dirty="0" smtClean="0"/>
          </a:p>
        </p:txBody>
      </p:sp>
      <p:sp>
        <p:nvSpPr>
          <p:cNvPr id="4" name="Rectangle 3"/>
          <p:cNvSpPr/>
          <p:nvPr/>
        </p:nvSpPr>
        <p:spPr>
          <a:xfrm>
            <a:off x="642942" y="1428736"/>
            <a:ext cx="7786710" cy="4524315"/>
          </a:xfrm>
          <a:prstGeom prst="rect">
            <a:avLst/>
          </a:prstGeom>
        </p:spPr>
        <p:txBody>
          <a:bodyPr wrap="square">
            <a:spAutoFit/>
          </a:bodyPr>
          <a:lstStyle/>
          <a:p>
            <a:pPr algn="just">
              <a:buClr>
                <a:srgbClr val="FF0000"/>
              </a:buClr>
              <a:buSzPct val="150000"/>
            </a:pPr>
            <a:r>
              <a:rPr lang="en-US" b="1" dirty="0" smtClean="0"/>
              <a:t>Consider the following questions:</a:t>
            </a:r>
          </a:p>
          <a:p>
            <a:pPr algn="just">
              <a:buClr>
                <a:srgbClr val="FF0000"/>
              </a:buClr>
              <a:buSzPct val="150000"/>
            </a:pPr>
            <a:endParaRPr lang="en-US" b="1" dirty="0" smtClean="0"/>
          </a:p>
          <a:p>
            <a:pPr marL="225425" indent="-225425" algn="just">
              <a:buClr>
                <a:srgbClr val="FF0000"/>
              </a:buClr>
              <a:buSzPct val="150000"/>
              <a:buFont typeface="Arial" pitchFamily="34" charset="0"/>
              <a:buChar char="•"/>
            </a:pPr>
            <a:r>
              <a:rPr lang="en-US" b="1" dirty="0" smtClean="0">
                <a:solidFill>
                  <a:srgbClr val="0070C0"/>
                </a:solidFill>
              </a:rPr>
              <a:t>How easy to learn does the device need to be? </a:t>
            </a:r>
            <a:r>
              <a:rPr lang="en-US" dirty="0" smtClean="0"/>
              <a:t>Direct pointing devices, like a stylus, tend to be intuitive to use, as touching and pointing come naturally in a way that using an indirect pointing device, like a mouse, does not. </a:t>
            </a:r>
          </a:p>
          <a:p>
            <a:pPr algn="just">
              <a:buClr>
                <a:srgbClr val="FF0000"/>
              </a:buClr>
              <a:buSzPct val="150000"/>
            </a:pPr>
            <a:endParaRPr lang="en-US" dirty="0" smtClean="0"/>
          </a:p>
          <a:p>
            <a:pPr marL="166688" indent="-166688" algn="just">
              <a:buClr>
                <a:srgbClr val="FF0000"/>
              </a:buClr>
              <a:buSzPct val="150000"/>
              <a:buFont typeface="Arial" pitchFamily="34" charset="0"/>
              <a:buChar char="•"/>
            </a:pPr>
            <a:r>
              <a:rPr lang="en-US" b="1" dirty="0" smtClean="0">
                <a:solidFill>
                  <a:srgbClr val="0070C0"/>
                </a:solidFill>
              </a:rPr>
              <a:t>How accurate does the device need to be? </a:t>
            </a:r>
            <a:r>
              <a:rPr lang="en-US" dirty="0" smtClean="0"/>
              <a:t>The pointing device should reflect the degree of accuracy needed to carry out the task. </a:t>
            </a:r>
            <a:r>
              <a:rPr lang="en-US" dirty="0" err="1" smtClean="0"/>
              <a:t>Touchscreens</a:t>
            </a:r>
            <a:r>
              <a:rPr lang="en-US" dirty="0" smtClean="0"/>
              <a:t> are generally inaccurate; Joysticks are also fairly inaccurate. When a device is inherently inaccurate, it is necessary to increase the size of the screen elements with which the user interacts. </a:t>
            </a:r>
          </a:p>
          <a:p>
            <a:pPr algn="just">
              <a:buClr>
                <a:srgbClr val="FF0000"/>
              </a:buClr>
              <a:buSzPct val="150000"/>
            </a:pPr>
            <a:endParaRPr lang="en-US" dirty="0" smtClean="0"/>
          </a:p>
          <a:p>
            <a:pPr marL="166688" indent="-166688" algn="just">
              <a:buClr>
                <a:srgbClr val="FF0000"/>
              </a:buClr>
              <a:buSzPct val="150000"/>
              <a:buFont typeface="Arial" pitchFamily="34" charset="0"/>
              <a:buChar char="•"/>
            </a:pPr>
            <a:r>
              <a:rPr lang="en-US" b="1" dirty="0" smtClean="0">
                <a:solidFill>
                  <a:srgbClr val="0070C0"/>
                </a:solidFill>
              </a:rPr>
              <a:t>How much time will the user spend on the system? </a:t>
            </a:r>
            <a:r>
              <a:rPr lang="en-US" dirty="0" smtClean="0"/>
              <a:t>the trackball is relatively comfortable to use, as the forearm can be rested on the table and the ball spun with the fingers.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2942" y="1428736"/>
            <a:ext cx="7786710" cy="3970318"/>
          </a:xfrm>
          <a:prstGeom prst="rect">
            <a:avLst/>
          </a:prstGeom>
        </p:spPr>
        <p:txBody>
          <a:bodyPr wrap="square">
            <a:spAutoFit/>
          </a:bodyPr>
          <a:lstStyle/>
          <a:p>
            <a:pPr algn="just">
              <a:buClr>
                <a:srgbClr val="FF0000"/>
              </a:buClr>
              <a:buSzPct val="150000"/>
            </a:pPr>
            <a:r>
              <a:rPr lang="en-US" b="1" dirty="0" smtClean="0"/>
              <a:t>Consider the following questions:</a:t>
            </a:r>
          </a:p>
          <a:p>
            <a:pPr algn="just">
              <a:buClr>
                <a:srgbClr val="FF0000"/>
              </a:buClr>
              <a:buSzPct val="150000"/>
            </a:pPr>
            <a:endParaRPr lang="en-US" b="1" dirty="0" smtClean="0"/>
          </a:p>
          <a:p>
            <a:pPr marL="225425" indent="-225425" algn="just">
              <a:buClr>
                <a:srgbClr val="FF0000"/>
              </a:buClr>
              <a:buSzPct val="150000"/>
              <a:buFont typeface="Arial" pitchFamily="34" charset="0"/>
              <a:buChar char="•"/>
            </a:pPr>
            <a:r>
              <a:rPr lang="en-US" b="1" dirty="0" smtClean="0">
                <a:solidFill>
                  <a:srgbClr val="0070C0"/>
                </a:solidFill>
              </a:rPr>
              <a:t>How much space is there? </a:t>
            </a:r>
            <a:r>
              <a:rPr lang="en-US" dirty="0" smtClean="0"/>
              <a:t>The trackball, joystick, and touch tablet require very little room. </a:t>
            </a:r>
          </a:p>
          <a:p>
            <a:pPr algn="just">
              <a:buClr>
                <a:srgbClr val="FF0000"/>
              </a:buClr>
              <a:buSzPct val="150000"/>
            </a:pPr>
            <a:endParaRPr lang="en-US" dirty="0" smtClean="0"/>
          </a:p>
          <a:p>
            <a:pPr marL="225425" indent="-225425" algn="just">
              <a:buClr>
                <a:srgbClr val="FF0000"/>
              </a:buClr>
              <a:buSzPct val="150000"/>
              <a:buFont typeface="Arial" pitchFamily="34" charset="0"/>
              <a:buChar char="•"/>
            </a:pPr>
            <a:r>
              <a:rPr lang="en-US" b="1" dirty="0" smtClean="0">
                <a:solidFill>
                  <a:srgbClr val="0070C0"/>
                </a:solidFill>
              </a:rPr>
              <a:t>How robust does the device need to be? </a:t>
            </a:r>
            <a:r>
              <a:rPr lang="en-US" dirty="0" smtClean="0"/>
              <a:t>Touch screens are often used for public access systems, as they are easy to use and can be robust if sufficiently well built. Pen systems are not as good in these situations, as the stylus could be broken or stolen.</a:t>
            </a:r>
          </a:p>
          <a:p>
            <a:pPr algn="just">
              <a:buClr>
                <a:srgbClr val="FF0000"/>
              </a:buClr>
              <a:buSzPct val="150000"/>
            </a:pPr>
            <a:endParaRPr lang="en-US" dirty="0" smtClean="0"/>
          </a:p>
          <a:p>
            <a:pPr marL="225425" indent="-225425" algn="just">
              <a:buClr>
                <a:srgbClr val="FF0000"/>
              </a:buClr>
              <a:buSzPct val="150000"/>
              <a:buFont typeface="Arial" pitchFamily="34" charset="0"/>
              <a:buChar char="•"/>
            </a:pPr>
            <a:r>
              <a:rPr lang="en-US" b="1" dirty="0" smtClean="0">
                <a:solidFill>
                  <a:srgbClr val="0070C0"/>
                </a:solidFill>
              </a:rPr>
              <a:t>How manually dexterous is the user? </a:t>
            </a:r>
            <a:r>
              <a:rPr lang="en-US" dirty="0" smtClean="0"/>
              <a:t>Some users, such as children and people with disabilities such as hand tremor, may find it difficult to use devices that require a high degree of accuracy. Therefore, such users may find a touch screen easier to use than a mouse.</a:t>
            </a:r>
            <a:endParaRPr lang="en-US" dirty="0"/>
          </a:p>
        </p:txBody>
      </p:sp>
      <p:sp>
        <p:nvSpPr>
          <p:cNvPr id="7" name="Rectangle 2"/>
          <p:cNvSpPr>
            <a:spLocks noGrp="1" noChangeArrowheads="1"/>
          </p:cNvSpPr>
          <p:nvPr>
            <p:ph type="title"/>
          </p:nvPr>
        </p:nvSpPr>
        <p:spPr>
          <a:xfrm>
            <a:off x="500034" y="-142900"/>
            <a:ext cx="8239156" cy="1143000"/>
          </a:xfrm>
        </p:spPr>
        <p:txBody>
          <a:bodyPr/>
          <a:lstStyle/>
          <a:p>
            <a:r>
              <a:rPr lang="en-US" sz="3000" dirty="0" smtClean="0"/>
              <a:t>Choosing appropriate pointing device</a:t>
            </a:r>
            <a:endParaRPr lang="en-GB" sz="3000" dirty="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Comparison of pointing devices</a:t>
            </a:r>
            <a:endParaRPr lang="en-GB" dirty="0" smtClean="0"/>
          </a:p>
        </p:txBody>
      </p:sp>
      <p:pic>
        <p:nvPicPr>
          <p:cNvPr id="8194" name="Picture 2"/>
          <p:cNvPicPr>
            <a:picLocks noChangeAspect="1" noChangeArrowheads="1"/>
          </p:cNvPicPr>
          <p:nvPr/>
        </p:nvPicPr>
        <p:blipFill>
          <a:blip r:embed="rId2"/>
          <a:srcRect/>
          <a:stretch>
            <a:fillRect/>
          </a:stretch>
        </p:blipFill>
        <p:spPr bwMode="auto">
          <a:xfrm>
            <a:off x="642910" y="2285992"/>
            <a:ext cx="7710695"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err="1" smtClean="0"/>
              <a:t>Touchscreen</a:t>
            </a:r>
            <a:r>
              <a:rPr lang="en-US" dirty="0" smtClean="0"/>
              <a:t>, Trackball, Mouse</a:t>
            </a:r>
            <a:endParaRPr lang="en-GB" dirty="0" smtClean="0"/>
          </a:p>
        </p:txBody>
      </p:sp>
      <p:sp>
        <p:nvSpPr>
          <p:cNvPr id="6" name="Rectangle 5"/>
          <p:cNvSpPr/>
          <p:nvPr/>
        </p:nvSpPr>
        <p:spPr>
          <a:xfrm>
            <a:off x="785786" y="1285860"/>
            <a:ext cx="7786742" cy="4278094"/>
          </a:xfrm>
          <a:prstGeom prst="rect">
            <a:avLst/>
          </a:prstGeom>
        </p:spPr>
        <p:txBody>
          <a:bodyPr wrap="square">
            <a:spAutoFit/>
          </a:bodyPr>
          <a:lstStyle/>
          <a:p>
            <a:pPr algn="just">
              <a:buClr>
                <a:srgbClr val="FF0000"/>
              </a:buClr>
              <a:buSzPct val="150000"/>
            </a:pPr>
            <a:r>
              <a:rPr lang="en-US" sz="2000" dirty="0" err="1" smtClean="0">
                <a:solidFill>
                  <a:schemeClr val="tx2"/>
                </a:solidFill>
                <a:latin typeface="+mj-lt"/>
                <a:ea typeface="+mj-ea"/>
                <a:cs typeface="+mj-cs"/>
              </a:rPr>
              <a:t>Touchscreen</a:t>
            </a:r>
            <a:r>
              <a:rPr lang="en-US" sz="2000" dirty="0" smtClean="0">
                <a:solidFill>
                  <a:schemeClr val="tx2"/>
                </a:solidFill>
                <a:latin typeface="+mj-lt"/>
                <a:ea typeface="+mj-ea"/>
                <a:cs typeface="+mj-cs"/>
              </a:rPr>
              <a:t> </a:t>
            </a:r>
          </a:p>
          <a:p>
            <a:pPr algn="just">
              <a:buClr>
                <a:srgbClr val="FF0000"/>
              </a:buClr>
              <a:buSzPct val="150000"/>
            </a:pPr>
            <a:endParaRPr lang="en-US" dirty="0" smtClean="0"/>
          </a:p>
          <a:p>
            <a:pPr algn="just">
              <a:buClr>
                <a:srgbClr val="FF0000"/>
              </a:buClr>
              <a:buSzPct val="150000"/>
              <a:buFont typeface="Arial" pitchFamily="34" charset="0"/>
              <a:buChar char="•"/>
            </a:pPr>
            <a:r>
              <a:rPr lang="en-US" dirty="0" smtClean="0"/>
              <a:t> It is easy to learn to use </a:t>
            </a:r>
            <a:r>
              <a:rPr lang="en-US" dirty="0" err="1" smtClean="0"/>
              <a:t>touchscreens</a:t>
            </a:r>
            <a:r>
              <a:rPr lang="en-US" dirty="0" smtClean="0"/>
              <a:t>. </a:t>
            </a:r>
          </a:p>
          <a:p>
            <a:pPr algn="just">
              <a:buClr>
                <a:srgbClr val="FF0000"/>
              </a:buClr>
              <a:buSzPct val="150000"/>
            </a:pPr>
            <a:endParaRPr lang="en-US" dirty="0" smtClean="0"/>
          </a:p>
          <a:p>
            <a:pPr algn="just">
              <a:buClr>
                <a:srgbClr val="FF0000"/>
              </a:buClr>
              <a:buSzPct val="150000"/>
              <a:buFont typeface="Arial" pitchFamily="34" charset="0"/>
              <a:buChar char="•"/>
            </a:pPr>
            <a:r>
              <a:rPr lang="en-US" dirty="0" smtClean="0"/>
              <a:t> There is a good search facility (i.e. Speed). </a:t>
            </a:r>
          </a:p>
          <a:p>
            <a:pPr algn="just">
              <a:buClr>
                <a:srgbClr val="FF0000"/>
              </a:buClr>
              <a:buSzPct val="150000"/>
            </a:pPr>
            <a:endParaRPr lang="en-US" dirty="0" smtClean="0"/>
          </a:p>
          <a:p>
            <a:pPr algn="just">
              <a:buClr>
                <a:srgbClr val="FF0000"/>
              </a:buClr>
              <a:buSzPct val="150000"/>
              <a:buFont typeface="Arial" pitchFamily="34" charset="0"/>
              <a:buChar char="•"/>
            </a:pPr>
            <a:r>
              <a:rPr lang="en-US" dirty="0" smtClean="0"/>
              <a:t> The total time spent on the system will be short, </a:t>
            </a:r>
          </a:p>
          <a:p>
            <a:pPr algn="just">
              <a:buClr>
                <a:srgbClr val="FF0000"/>
              </a:buClr>
              <a:buSzPct val="150000"/>
            </a:pPr>
            <a:endParaRPr lang="en-US" dirty="0" smtClean="0"/>
          </a:p>
          <a:p>
            <a:pPr marL="166688" indent="-166688" algn="just">
              <a:buClr>
                <a:srgbClr val="FF0000"/>
              </a:buClr>
              <a:buSzPct val="150000"/>
              <a:buFont typeface="Arial" pitchFamily="34" charset="0"/>
              <a:buChar char="•"/>
            </a:pPr>
            <a:r>
              <a:rPr lang="en-US" dirty="0" err="1" smtClean="0"/>
              <a:t>Touchscreens</a:t>
            </a:r>
            <a:r>
              <a:rPr lang="en-US" dirty="0" smtClean="0"/>
              <a:t> are robust, which is necessary for a damp and dirty  environment. Space is probably not an issue, but </a:t>
            </a:r>
            <a:r>
              <a:rPr lang="en-US" dirty="0" err="1" smtClean="0"/>
              <a:t>touchscreens</a:t>
            </a:r>
            <a:r>
              <a:rPr lang="en-US" dirty="0" smtClean="0"/>
              <a:t> are very compact. </a:t>
            </a:r>
          </a:p>
          <a:p>
            <a:pPr algn="just">
              <a:buClr>
                <a:srgbClr val="FF0000"/>
              </a:buClr>
              <a:buSzPct val="150000"/>
            </a:pPr>
            <a:endParaRPr lang="en-US" dirty="0" smtClean="0"/>
          </a:p>
          <a:p>
            <a:pPr marL="225425" indent="-225425" algn="just">
              <a:buClr>
                <a:srgbClr val="FF0000"/>
              </a:buClr>
              <a:buSzPct val="150000"/>
              <a:buFont typeface="Arial" pitchFamily="34" charset="0"/>
              <a:buChar char="•"/>
            </a:pPr>
            <a:r>
              <a:rPr lang="en-US" dirty="0" smtClean="0"/>
              <a:t>However, they are not very accurate, so the screen buttons will need to be large. </a:t>
            </a:r>
          </a:p>
          <a:p>
            <a:pPr algn="just">
              <a:buClr>
                <a:srgbClr val="FF0000"/>
              </a:buClr>
              <a:buSzPct val="150000"/>
            </a:pPr>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85786" y="1285860"/>
            <a:ext cx="7786742" cy="4585871"/>
          </a:xfrm>
          <a:prstGeom prst="rect">
            <a:avLst/>
          </a:prstGeom>
        </p:spPr>
        <p:txBody>
          <a:bodyPr wrap="square">
            <a:spAutoFit/>
          </a:bodyPr>
          <a:lstStyle/>
          <a:p>
            <a:pPr>
              <a:buClr>
                <a:srgbClr val="FF0000"/>
              </a:buClr>
              <a:buSzPct val="150000"/>
            </a:pPr>
            <a:r>
              <a:rPr lang="en-US" sz="2000" dirty="0" smtClean="0">
                <a:solidFill>
                  <a:schemeClr val="tx2"/>
                </a:solidFill>
                <a:latin typeface="+mj-lt"/>
                <a:ea typeface="+mj-ea"/>
                <a:cs typeface="+mj-cs"/>
              </a:rPr>
              <a:t>Trackball </a:t>
            </a:r>
          </a:p>
          <a:p>
            <a:pPr>
              <a:buClr>
                <a:srgbClr val="FF0000"/>
              </a:buClr>
              <a:buSzPct val="150000"/>
            </a:pPr>
            <a:endParaRPr lang="en-US" dirty="0" smtClean="0"/>
          </a:p>
          <a:p>
            <a:pPr>
              <a:buClr>
                <a:srgbClr val="FF0000"/>
              </a:buClr>
              <a:buSzPct val="150000"/>
              <a:buFont typeface="Arial" pitchFamily="34" charset="0"/>
              <a:buChar char="•"/>
            </a:pPr>
            <a:r>
              <a:rPr lang="en-US" dirty="0" smtClean="0"/>
              <a:t> Trackballs are robust and take up very little space</a:t>
            </a:r>
            <a:r>
              <a:rPr lang="en-US" dirty="0" smtClean="0"/>
              <a:t>.</a:t>
            </a:r>
          </a:p>
          <a:p>
            <a:pPr>
              <a:buClr>
                <a:srgbClr val="FF0000"/>
              </a:buClr>
              <a:buSzPct val="150000"/>
            </a:pPr>
            <a:r>
              <a:rPr lang="en-US" dirty="0" smtClean="0"/>
              <a:t> </a:t>
            </a:r>
            <a:endParaRPr lang="en-US" dirty="0" smtClean="0"/>
          </a:p>
          <a:p>
            <a:pPr>
              <a:buClr>
                <a:srgbClr val="FF0000"/>
              </a:buClr>
              <a:buSzPct val="150000"/>
              <a:buFont typeface="Arial" pitchFamily="34" charset="0"/>
              <a:buChar char="•"/>
            </a:pPr>
            <a:r>
              <a:rPr lang="en-US" dirty="0" smtClean="0"/>
              <a:t> Young people are familiar with trackballs on games machines.</a:t>
            </a:r>
          </a:p>
          <a:p>
            <a:pPr>
              <a:buClr>
                <a:srgbClr val="FF0000"/>
              </a:buClr>
              <a:buSzPct val="150000"/>
            </a:pPr>
            <a:endParaRPr lang="en-US" dirty="0" smtClean="0"/>
          </a:p>
          <a:p>
            <a:pPr>
              <a:buClr>
                <a:srgbClr val="FF0000"/>
              </a:buClr>
              <a:buSzPct val="150000"/>
              <a:buFont typeface="Arial" pitchFamily="34" charset="0"/>
              <a:buChar char="•"/>
            </a:pPr>
            <a:r>
              <a:rPr lang="en-US" dirty="0" smtClean="0"/>
              <a:t> They are more accurate than </a:t>
            </a:r>
            <a:r>
              <a:rPr lang="en-US" dirty="0" err="1" smtClean="0"/>
              <a:t>touchscreens</a:t>
            </a:r>
            <a:r>
              <a:rPr lang="en-US" dirty="0" smtClean="0"/>
              <a:t>. </a:t>
            </a:r>
          </a:p>
          <a:p>
            <a:pPr>
              <a:buClr>
                <a:srgbClr val="FF0000"/>
              </a:buClr>
              <a:buSzPct val="150000"/>
            </a:pPr>
            <a:endParaRPr lang="en-US" dirty="0" smtClean="0"/>
          </a:p>
          <a:p>
            <a:pPr>
              <a:buClr>
                <a:srgbClr val="FF0000"/>
              </a:buClr>
              <a:buSzPct val="150000"/>
            </a:pPr>
            <a:r>
              <a:rPr lang="en-US" sz="2000" dirty="0" smtClean="0">
                <a:solidFill>
                  <a:schemeClr val="tx2"/>
                </a:solidFill>
                <a:latin typeface="+mj-lt"/>
                <a:ea typeface="+mj-ea"/>
                <a:cs typeface="+mj-cs"/>
              </a:rPr>
              <a:t>Mouse</a:t>
            </a:r>
            <a:endParaRPr lang="en-US" dirty="0" smtClean="0"/>
          </a:p>
          <a:p>
            <a:pPr>
              <a:buClr>
                <a:srgbClr val="FF0000"/>
              </a:buClr>
              <a:buSzPct val="150000"/>
            </a:pPr>
            <a:endParaRPr lang="en-US" dirty="0" smtClean="0"/>
          </a:p>
          <a:p>
            <a:pPr>
              <a:buClr>
                <a:srgbClr val="FF0000"/>
              </a:buClr>
              <a:buSzPct val="150000"/>
              <a:buFont typeface="Arial" pitchFamily="34" charset="0"/>
              <a:buChar char="•"/>
            </a:pPr>
            <a:r>
              <a:rPr lang="en-US" dirty="0" smtClean="0"/>
              <a:t> Many users will be familiar with the mouse as it so widely used. </a:t>
            </a:r>
          </a:p>
          <a:p>
            <a:pPr>
              <a:buClr>
                <a:srgbClr val="FF0000"/>
              </a:buClr>
              <a:buSzPct val="150000"/>
              <a:buFont typeface="Arial" pitchFamily="34" charset="0"/>
              <a:buChar char="•"/>
            </a:pPr>
            <a:endParaRPr lang="en-US" dirty="0" smtClean="0"/>
          </a:p>
          <a:p>
            <a:pPr>
              <a:buClr>
                <a:srgbClr val="FF0000"/>
              </a:buClr>
              <a:buSzPct val="150000"/>
              <a:buFont typeface="Arial" pitchFamily="34" charset="0"/>
              <a:buChar char="•"/>
            </a:pPr>
            <a:r>
              <a:rPr lang="en-US" dirty="0" smtClean="0"/>
              <a:t> It is more accurate than both the </a:t>
            </a:r>
            <a:r>
              <a:rPr lang="en-US" dirty="0" err="1" smtClean="0"/>
              <a:t>touchscreen</a:t>
            </a:r>
            <a:r>
              <a:rPr lang="en-US" dirty="0" smtClean="0"/>
              <a:t> and the trackball.</a:t>
            </a:r>
          </a:p>
          <a:p>
            <a:pPr>
              <a:buClr>
                <a:srgbClr val="FF0000"/>
              </a:buClr>
              <a:buSzPct val="150000"/>
            </a:pPr>
            <a:r>
              <a:rPr lang="en-US" dirty="0" smtClean="0"/>
              <a:t> </a:t>
            </a:r>
          </a:p>
          <a:p>
            <a:pPr marL="166688" indent="-166688">
              <a:buClr>
                <a:srgbClr val="FF0000"/>
              </a:buClr>
              <a:buSzPct val="150000"/>
              <a:buFont typeface="Arial" pitchFamily="34" charset="0"/>
              <a:buChar char="•"/>
            </a:pPr>
            <a:r>
              <a:rPr lang="en-US" dirty="0" smtClean="0"/>
              <a:t>However, the mouse would not be suitable for outdoor use because it is not robust and could be stolen.</a:t>
            </a:r>
            <a:endParaRPr lang="en-US" dirty="0"/>
          </a:p>
        </p:txBody>
      </p:sp>
      <p:sp>
        <p:nvSpPr>
          <p:cNvPr id="5" name="Rectangle 2"/>
          <p:cNvSpPr>
            <a:spLocks noGrp="1" noChangeArrowheads="1"/>
          </p:cNvSpPr>
          <p:nvPr>
            <p:ph type="title"/>
          </p:nvPr>
        </p:nvSpPr>
        <p:spPr/>
        <p:txBody>
          <a:bodyPr/>
          <a:lstStyle/>
          <a:p>
            <a:r>
              <a:rPr lang="en-US" dirty="0" err="1" smtClean="0"/>
              <a:t>Touchscreen</a:t>
            </a:r>
            <a:r>
              <a:rPr lang="en-US" dirty="0" smtClean="0"/>
              <a:t>, Trackball, Mouse</a:t>
            </a:r>
            <a:endParaRPr lang="en-GB"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71414"/>
            <a:ext cx="7696200" cy="857256"/>
          </a:xfrm>
        </p:spPr>
        <p:txBody>
          <a:bodyPr/>
          <a:lstStyle/>
          <a:p>
            <a:pPr eaLnBrk="1" hangingPunct="1"/>
            <a:r>
              <a:rPr lang="en-US" b="1" dirty="0" smtClean="0"/>
              <a:t>Output Devices</a:t>
            </a:r>
            <a:endParaRPr lang="en-GB" dirty="0" smtClean="0"/>
          </a:p>
        </p:txBody>
      </p:sp>
      <p:sp>
        <p:nvSpPr>
          <p:cNvPr id="3" name="Rectangle 2"/>
          <p:cNvSpPr/>
          <p:nvPr/>
        </p:nvSpPr>
        <p:spPr>
          <a:xfrm>
            <a:off x="714348" y="1361249"/>
            <a:ext cx="7643866" cy="3970318"/>
          </a:xfrm>
          <a:prstGeom prst="rect">
            <a:avLst/>
          </a:prstGeom>
        </p:spPr>
        <p:txBody>
          <a:bodyPr wrap="square">
            <a:spAutoFit/>
          </a:bodyPr>
          <a:lstStyle/>
          <a:p>
            <a:pPr algn="just">
              <a:buClr>
                <a:srgbClr val="FF0000"/>
              </a:buClr>
            </a:pPr>
            <a:r>
              <a:rPr lang="en-US" b="1" dirty="0" smtClean="0"/>
              <a:t>Four categories of output devices:</a:t>
            </a:r>
          </a:p>
          <a:p>
            <a:pPr algn="just">
              <a:buClr>
                <a:srgbClr val="FF0000"/>
              </a:buClr>
            </a:pPr>
            <a:endParaRPr lang="en-US" dirty="0" smtClean="0"/>
          </a:p>
          <a:p>
            <a:pPr marL="166688" indent="-166688" algn="just">
              <a:buClr>
                <a:srgbClr val="FF0000"/>
              </a:buClr>
              <a:buFont typeface="Arial" pitchFamily="34" charset="0"/>
              <a:buChar char="•"/>
            </a:pPr>
            <a:r>
              <a:rPr lang="en-US" b="1" dirty="0" smtClean="0">
                <a:solidFill>
                  <a:srgbClr val="0070C0"/>
                </a:solidFill>
              </a:rPr>
              <a:t>Screens</a:t>
            </a:r>
            <a:r>
              <a:rPr lang="en-US" dirty="0" smtClean="0"/>
              <a:t> are excellent for displaying complex visual data. They are the most common category of output devices.</a:t>
            </a:r>
          </a:p>
          <a:p>
            <a:pPr algn="just">
              <a:buClr>
                <a:srgbClr val="FF0000"/>
              </a:buClr>
            </a:pPr>
            <a:endParaRPr lang="en-US" dirty="0" smtClean="0"/>
          </a:p>
          <a:p>
            <a:pPr marL="166688" indent="-166688" algn="just">
              <a:buClr>
                <a:srgbClr val="FF0000"/>
              </a:buClr>
              <a:buFont typeface="Arial" pitchFamily="34" charset="0"/>
              <a:buChar char="•"/>
            </a:pPr>
            <a:r>
              <a:rPr lang="en-US" b="1" dirty="0" smtClean="0">
                <a:solidFill>
                  <a:srgbClr val="0070C0"/>
                </a:solidFill>
              </a:rPr>
              <a:t>Loudspeakers. </a:t>
            </a:r>
            <a:r>
              <a:rPr lang="en-US" dirty="0" smtClean="0"/>
              <a:t>These are needed for the more sophisticated inclusion of sound, such as music or speech.</a:t>
            </a:r>
          </a:p>
          <a:p>
            <a:pPr algn="just">
              <a:buClr>
                <a:srgbClr val="FF0000"/>
              </a:buClr>
            </a:pPr>
            <a:endParaRPr lang="en-US" dirty="0" smtClean="0"/>
          </a:p>
          <a:p>
            <a:pPr marL="166688" indent="-166688" algn="just">
              <a:buClr>
                <a:srgbClr val="FF0000"/>
              </a:buClr>
              <a:buFont typeface="Arial" pitchFamily="34" charset="0"/>
              <a:buChar char="•"/>
            </a:pPr>
            <a:r>
              <a:rPr lang="en-US" b="1" dirty="0" smtClean="0">
                <a:solidFill>
                  <a:srgbClr val="0070C0"/>
                </a:solidFill>
              </a:rPr>
              <a:t>Simple output devices. </a:t>
            </a:r>
            <a:r>
              <a:rPr lang="en-US" dirty="0" smtClean="0"/>
              <a:t>Most computer systems have a selection of lights, dials, and buzzers, often indicating the status of the system.</a:t>
            </a:r>
          </a:p>
          <a:p>
            <a:pPr algn="just">
              <a:buClr>
                <a:srgbClr val="FF0000"/>
              </a:buClr>
            </a:pPr>
            <a:endParaRPr lang="en-US" dirty="0" smtClean="0"/>
          </a:p>
          <a:p>
            <a:pPr marL="166688" indent="-166688" algn="just">
              <a:buClr>
                <a:srgbClr val="FF0000"/>
              </a:buClr>
              <a:buFont typeface="Arial" pitchFamily="34" charset="0"/>
              <a:buChar char="•"/>
            </a:pPr>
            <a:r>
              <a:rPr lang="en-US" b="1" dirty="0" smtClean="0">
                <a:solidFill>
                  <a:srgbClr val="0070C0"/>
                </a:solidFill>
              </a:rPr>
              <a:t>Refreshable Braille displays. </a:t>
            </a:r>
            <a:r>
              <a:rPr lang="en-US" dirty="0" smtClean="0"/>
              <a:t>These are used by blind people who are familiar with Braille. They display one line of Braille at a time, using small pins that pushup to create the dots of Braille.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71414"/>
            <a:ext cx="7696200" cy="857256"/>
          </a:xfrm>
        </p:spPr>
        <p:txBody>
          <a:bodyPr/>
          <a:lstStyle/>
          <a:p>
            <a:pPr eaLnBrk="1" hangingPunct="1"/>
            <a:r>
              <a:rPr lang="en-US" b="1" dirty="0" smtClean="0"/>
              <a:t>Screens</a:t>
            </a:r>
            <a:endParaRPr lang="en-GB" dirty="0" smtClean="0"/>
          </a:p>
        </p:txBody>
      </p:sp>
      <p:sp>
        <p:nvSpPr>
          <p:cNvPr id="3" name="Rectangle 2"/>
          <p:cNvSpPr/>
          <p:nvPr/>
        </p:nvSpPr>
        <p:spPr>
          <a:xfrm>
            <a:off x="785786" y="1357298"/>
            <a:ext cx="7643866" cy="3970318"/>
          </a:xfrm>
          <a:prstGeom prst="rect">
            <a:avLst/>
          </a:prstGeom>
        </p:spPr>
        <p:txBody>
          <a:bodyPr wrap="square">
            <a:spAutoFit/>
          </a:bodyPr>
          <a:lstStyle/>
          <a:p>
            <a:pPr algn="just">
              <a:buClr>
                <a:srgbClr val="FF0000"/>
              </a:buClr>
              <a:buSzPct val="150000"/>
            </a:pPr>
            <a:r>
              <a:rPr lang="en-US" dirty="0" smtClean="0"/>
              <a:t>Two main types of screen technology are commonly available: </a:t>
            </a:r>
            <a:r>
              <a:rPr lang="en-US" b="1" dirty="0" smtClean="0">
                <a:solidFill>
                  <a:srgbClr val="0070C0"/>
                </a:solidFill>
              </a:rPr>
              <a:t>the cathode ray tube and the liquid crystal display.</a:t>
            </a: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The raster-scan cathode ray tube (CRT). </a:t>
            </a:r>
            <a:r>
              <a:rPr lang="en-US" dirty="0" smtClean="0"/>
              <a:t>This technology is similar to that used for the television and is traditionally applied to desktop computers. the device of choice for a cheap-and-cheerful computer system and for applications where very large screens with accurate color rendition are essential.</a:t>
            </a:r>
          </a:p>
          <a:p>
            <a:pPr algn="just">
              <a:buClr>
                <a:srgbClr val="FF0000"/>
              </a:buClr>
              <a:buSzPct val="150000"/>
            </a:pPr>
            <a:endParaRPr lang="en-US" dirty="0" smtClean="0"/>
          </a:p>
          <a:p>
            <a:pPr marL="166688" indent="-166688" algn="just">
              <a:buClr>
                <a:srgbClr val="FF0000"/>
              </a:buClr>
              <a:buSzPct val="150000"/>
              <a:buFont typeface="Arial" pitchFamily="34" charset="0"/>
              <a:buChar char="•"/>
            </a:pPr>
            <a:r>
              <a:rPr lang="en-US" b="1" dirty="0" smtClean="0">
                <a:solidFill>
                  <a:srgbClr val="0070C0"/>
                </a:solidFill>
              </a:rPr>
              <a:t>The liquid crystal display (LCD). </a:t>
            </a:r>
            <a:r>
              <a:rPr lang="en-US" dirty="0" smtClean="0"/>
              <a:t>LCDs are much smaller, thinner, and lighter  than CRTs with the same visible area. They also consume less power. At first, they were mostly used in portable devices, but advantages in technology have made them affordable for ordinary desktop use.</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smtClean="0"/>
              <a:t>Interaction Devices</a:t>
            </a:r>
            <a:endParaRPr lang="en-GB" b="1" dirty="0" smtClean="0"/>
          </a:p>
        </p:txBody>
      </p:sp>
      <p:sp>
        <p:nvSpPr>
          <p:cNvPr id="5123" name="Rectangle 3"/>
          <p:cNvSpPr>
            <a:spLocks noGrp="1" noChangeArrowheads="1"/>
          </p:cNvSpPr>
          <p:nvPr>
            <p:ph type="body" idx="1"/>
          </p:nvPr>
        </p:nvSpPr>
        <p:spPr>
          <a:xfrm>
            <a:off x="762000" y="1357298"/>
            <a:ext cx="7696200" cy="4786346"/>
          </a:xfrm>
        </p:spPr>
        <p:txBody>
          <a:bodyPr/>
          <a:lstStyle/>
          <a:p>
            <a:pPr algn="just">
              <a:buNone/>
            </a:pPr>
            <a:r>
              <a:rPr lang="en-US" sz="1800" b="1" dirty="0" smtClean="0"/>
              <a:t>Every UI consists of a mixture of design components:</a:t>
            </a:r>
          </a:p>
          <a:p>
            <a:pPr algn="just">
              <a:buNone/>
            </a:pPr>
            <a:endParaRPr lang="en-US" sz="1800" dirty="0" smtClean="0"/>
          </a:p>
          <a:p>
            <a:pPr algn="just">
              <a:buClr>
                <a:srgbClr val="FF0000"/>
              </a:buClr>
            </a:pPr>
            <a:r>
              <a:rPr lang="en-US" sz="1800" b="1" dirty="0" smtClean="0">
                <a:solidFill>
                  <a:srgbClr val="0070C0"/>
                </a:solidFill>
              </a:rPr>
              <a:t>Hardware components. </a:t>
            </a:r>
            <a:r>
              <a:rPr lang="en-US" sz="1800" dirty="0" smtClean="0"/>
              <a:t>The hardware components are usually referred to as the input/output devices, or </a:t>
            </a:r>
            <a:r>
              <a:rPr lang="en-US" sz="1800" b="1" dirty="0" smtClean="0">
                <a:solidFill>
                  <a:srgbClr val="0070C0"/>
                </a:solidFill>
              </a:rPr>
              <a:t>interaction devices.</a:t>
            </a:r>
            <a:r>
              <a:rPr lang="en-US" sz="1800" dirty="0" smtClean="0"/>
              <a:t> These may include a keyboard, mouse, joystick, screen, and so on.</a:t>
            </a:r>
          </a:p>
          <a:p>
            <a:pPr algn="just">
              <a:buClr>
                <a:srgbClr val="FF0000"/>
              </a:buClr>
              <a:buNone/>
            </a:pPr>
            <a:endParaRPr lang="en-US" sz="1800" dirty="0" smtClean="0"/>
          </a:p>
          <a:p>
            <a:pPr algn="just">
              <a:buClr>
                <a:srgbClr val="FF0000"/>
              </a:buClr>
            </a:pPr>
            <a:r>
              <a:rPr lang="en-US" sz="1800" b="1" dirty="0" smtClean="0">
                <a:solidFill>
                  <a:srgbClr val="0070C0"/>
                </a:solidFill>
              </a:rPr>
              <a:t>Software components. </a:t>
            </a:r>
            <a:r>
              <a:rPr lang="en-US" sz="1800" dirty="0" smtClean="0"/>
              <a:t>The software components are the aspects of the UI that are generated by the underlying computer program, such as the image on the screen and the sounds from the speakers. Thus, these include the layout of the screen, use of color, images, text, animation, sound, and video clips.</a:t>
            </a:r>
            <a:endParaRPr lang="en-GB" sz="1800" b="1"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71414"/>
            <a:ext cx="7696200" cy="857256"/>
          </a:xfrm>
        </p:spPr>
        <p:txBody>
          <a:bodyPr/>
          <a:lstStyle/>
          <a:p>
            <a:pPr eaLnBrk="1" hangingPunct="1"/>
            <a:r>
              <a:rPr lang="en-US" b="1" dirty="0" smtClean="0"/>
              <a:t>Choosing the Right Screen</a:t>
            </a:r>
            <a:endParaRPr lang="en-GB" dirty="0" smtClean="0"/>
          </a:p>
        </p:txBody>
      </p:sp>
      <p:sp>
        <p:nvSpPr>
          <p:cNvPr id="3" name="Rectangle 2"/>
          <p:cNvSpPr/>
          <p:nvPr/>
        </p:nvSpPr>
        <p:spPr>
          <a:xfrm>
            <a:off x="785786" y="1214422"/>
            <a:ext cx="7643866" cy="5078313"/>
          </a:xfrm>
          <a:prstGeom prst="rect">
            <a:avLst/>
          </a:prstGeom>
        </p:spPr>
        <p:txBody>
          <a:bodyPr wrap="square">
            <a:spAutoFit/>
          </a:bodyPr>
          <a:lstStyle/>
          <a:p>
            <a:pPr algn="just">
              <a:buClr>
                <a:srgbClr val="FF0000"/>
              </a:buClr>
              <a:buSzPct val="150000"/>
            </a:pPr>
            <a:r>
              <a:rPr lang="en-US" b="1" dirty="0" smtClean="0"/>
              <a:t>Several issues must be taken into account, such as the following:</a:t>
            </a:r>
            <a:endParaRPr lang="en-US" b="1" dirty="0" smtClean="0">
              <a:solidFill>
                <a:srgbClr val="0070C0"/>
              </a:solidFill>
            </a:endParaRP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How detailed does the image need to be? </a:t>
            </a:r>
            <a:r>
              <a:rPr lang="en-US" dirty="0" smtClean="0"/>
              <a:t>The </a:t>
            </a:r>
            <a:r>
              <a:rPr lang="en-US" b="1" dirty="0" smtClean="0"/>
              <a:t>resolution indicates the amount of </a:t>
            </a:r>
            <a:r>
              <a:rPr lang="en-US" dirty="0" smtClean="0"/>
              <a:t>detail that can be represented on the screen.</a:t>
            </a: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How many colors are needed? </a:t>
            </a:r>
            <a:r>
              <a:rPr lang="en-US" dirty="0" smtClean="0"/>
              <a:t>The number of colors available can vary from two (black and white) to millions.</a:t>
            </a: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How large does the screen need to be? </a:t>
            </a:r>
            <a:r>
              <a:rPr lang="en-US" dirty="0" smtClean="0"/>
              <a:t>By convention, screens have been measured across the diagonal, with common sizes for desktop monitors being 17 inches, 19 inches, and 21 inches.</a:t>
            </a: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Does the screen need to be portable? </a:t>
            </a:r>
            <a:r>
              <a:rPr lang="en-US" dirty="0" smtClean="0"/>
              <a:t>CRTs need an electrical supply and are very heavy. Thus, CRTs cannot be used for portable devices.</a:t>
            </a:r>
          </a:p>
          <a:p>
            <a:pPr algn="just">
              <a:buClr>
                <a:srgbClr val="FF0000"/>
              </a:buClr>
              <a:buSzPct val="150000"/>
            </a:pPr>
            <a:endParaRPr lang="de-DE" dirty="0" smtClean="0"/>
          </a:p>
          <a:p>
            <a:pPr marL="166688" indent="-166688" algn="just">
              <a:buClr>
                <a:srgbClr val="FF0000"/>
              </a:buClr>
              <a:buSzPct val="150000"/>
              <a:buFont typeface="Arial" pitchFamily="34" charset="0"/>
              <a:buChar char="•"/>
            </a:pPr>
            <a:r>
              <a:rPr lang="en-US" b="1" dirty="0" smtClean="0">
                <a:solidFill>
                  <a:srgbClr val="0070C0"/>
                </a:solidFill>
              </a:rPr>
              <a:t>How much space is there? </a:t>
            </a:r>
            <a:r>
              <a:rPr lang="en-US" dirty="0" smtClean="0"/>
              <a:t>Increasingly, LCDs are used instead of CRTs for desktop PCs as they take up less space. This can be important in a crowded office environment.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62000" y="71414"/>
            <a:ext cx="7696200" cy="857256"/>
          </a:xfrm>
        </p:spPr>
        <p:txBody>
          <a:bodyPr/>
          <a:lstStyle/>
          <a:p>
            <a:pPr eaLnBrk="1" hangingPunct="1"/>
            <a:r>
              <a:rPr lang="en-US" b="1" dirty="0" smtClean="0"/>
              <a:t>Simple Output Devices</a:t>
            </a:r>
            <a:endParaRPr lang="en-GB" dirty="0" smtClean="0"/>
          </a:p>
        </p:txBody>
      </p:sp>
      <p:sp>
        <p:nvSpPr>
          <p:cNvPr id="3" name="Rectangle 2"/>
          <p:cNvSpPr/>
          <p:nvPr/>
        </p:nvSpPr>
        <p:spPr>
          <a:xfrm>
            <a:off x="785786" y="1214422"/>
            <a:ext cx="7643866" cy="2585323"/>
          </a:xfrm>
          <a:prstGeom prst="rect">
            <a:avLst/>
          </a:prstGeom>
        </p:spPr>
        <p:txBody>
          <a:bodyPr wrap="square">
            <a:spAutoFit/>
          </a:bodyPr>
          <a:lstStyle/>
          <a:p>
            <a:pPr algn="just">
              <a:buClr>
                <a:srgbClr val="FF0000"/>
              </a:buClr>
              <a:buSzPct val="150000"/>
            </a:pPr>
            <a:r>
              <a:rPr lang="en-US" dirty="0" smtClean="0"/>
              <a:t>There are a variety of simple output devices that can be used in the UI design in addition to (or instead of) a screen and loudspeakers. The most common of these devices are </a:t>
            </a:r>
            <a:r>
              <a:rPr lang="en-US" b="1" dirty="0" smtClean="0">
                <a:solidFill>
                  <a:srgbClr val="0070C0"/>
                </a:solidFill>
              </a:rPr>
              <a:t>lights, dials, and buzzers. </a:t>
            </a:r>
            <a:r>
              <a:rPr lang="en-US" dirty="0" smtClean="0"/>
              <a:t>These devices are cheap, but they are extremely useful.</a:t>
            </a:r>
          </a:p>
          <a:p>
            <a:pPr algn="just">
              <a:buClr>
                <a:srgbClr val="FF0000"/>
              </a:buClr>
              <a:buSzPct val="150000"/>
            </a:pPr>
            <a:endParaRPr lang="de-DE" dirty="0" smtClean="0"/>
          </a:p>
          <a:p>
            <a:pPr algn="just">
              <a:buClr>
                <a:srgbClr val="FF0000"/>
              </a:buClr>
              <a:buSzPct val="150000"/>
            </a:pPr>
            <a:r>
              <a:rPr lang="en-US" b="1" dirty="0" smtClean="0"/>
              <a:t>In</a:t>
            </a:r>
            <a:r>
              <a:rPr lang="en-US" dirty="0" smtClean="0"/>
              <a:t> </a:t>
            </a:r>
            <a:r>
              <a:rPr lang="en-US" b="1" dirty="0" smtClean="0"/>
              <a:t>addition, lights have a number of characteristics:</a:t>
            </a:r>
          </a:p>
          <a:p>
            <a:pPr algn="just">
              <a:buClr>
                <a:srgbClr val="FF0000"/>
              </a:buClr>
              <a:buSzPct val="150000"/>
              <a:buFont typeface="Arial" pitchFamily="34" charset="0"/>
              <a:buChar char="•"/>
            </a:pPr>
            <a:r>
              <a:rPr lang="en-US" dirty="0" smtClean="0"/>
              <a:t> </a:t>
            </a:r>
            <a:r>
              <a:rPr lang="en-US" dirty="0" smtClean="0">
                <a:solidFill>
                  <a:srgbClr val="0070C0"/>
                </a:solidFill>
              </a:rPr>
              <a:t>Color </a:t>
            </a:r>
          </a:p>
          <a:p>
            <a:pPr algn="just">
              <a:buClr>
                <a:srgbClr val="FF0000"/>
              </a:buClr>
              <a:buSzPct val="150000"/>
              <a:buFont typeface="Arial" pitchFamily="34" charset="0"/>
              <a:buChar char="•"/>
            </a:pPr>
            <a:r>
              <a:rPr lang="en-US" dirty="0" smtClean="0">
                <a:solidFill>
                  <a:srgbClr val="0070C0"/>
                </a:solidFill>
              </a:rPr>
              <a:t> Frequency of flashing</a:t>
            </a:r>
          </a:p>
          <a:p>
            <a:pPr algn="just">
              <a:buClr>
                <a:srgbClr val="FF0000"/>
              </a:buClr>
              <a:buSzPct val="150000"/>
              <a:buFont typeface="Arial" pitchFamily="34" charset="0"/>
              <a:buChar char="•"/>
            </a:pPr>
            <a:r>
              <a:rPr lang="en-US" dirty="0" smtClean="0">
                <a:solidFill>
                  <a:srgbClr val="0070C0"/>
                </a:solidFill>
              </a:rPr>
              <a:t> Brightness </a:t>
            </a:r>
            <a:endParaRPr lang="en-US" dirty="0">
              <a:solidFill>
                <a:srgbClr val="0070C0"/>
              </a:solidFill>
            </a:endParaRPr>
          </a:p>
        </p:txBody>
      </p:sp>
      <p:pic>
        <p:nvPicPr>
          <p:cNvPr id="1026" name="Picture 2"/>
          <p:cNvPicPr>
            <a:picLocks noChangeAspect="1" noChangeArrowheads="1"/>
          </p:cNvPicPr>
          <p:nvPr/>
        </p:nvPicPr>
        <p:blipFill>
          <a:blip r:embed="rId2"/>
          <a:srcRect/>
          <a:stretch>
            <a:fillRect/>
          </a:stretch>
        </p:blipFill>
        <p:spPr bwMode="auto">
          <a:xfrm>
            <a:off x="1071538" y="3786190"/>
            <a:ext cx="4109538" cy="250033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214942" y="3786190"/>
            <a:ext cx="3629295"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Grp="1" noChangeArrowheads="1"/>
          </p:cNvSpPr>
          <p:nvPr>
            <p:ph type="body" idx="1"/>
          </p:nvPr>
        </p:nvSpPr>
        <p:spPr/>
        <p:txBody>
          <a:bodyPr/>
          <a:lstStyle/>
          <a:p>
            <a:pPr eaLnBrk="1" hangingPunct="1">
              <a:buFont typeface="Wingdings" pitchFamily="2" charset="2"/>
              <a:buNone/>
              <a:defRPr/>
            </a:pPr>
            <a:endParaRPr lang="en-GB" sz="6000" dirty="0" smtClean="0">
              <a:solidFill>
                <a:schemeClr val="tx2"/>
              </a:solidFill>
              <a:latin typeface="+mj-lt"/>
              <a:ea typeface="+mj-ea"/>
              <a:cs typeface="+mj-cs"/>
            </a:endParaRPr>
          </a:p>
          <a:p>
            <a:pPr algn="ctr" eaLnBrk="1" hangingPunct="1">
              <a:buFont typeface="Wingdings" pitchFamily="2" charset="2"/>
              <a:buNone/>
              <a:defRPr/>
            </a:pPr>
            <a:r>
              <a:rPr lang="en-GB" sz="6000" dirty="0" smtClean="0">
                <a:solidFill>
                  <a:schemeClr val="tx2"/>
                </a:solidFill>
                <a:latin typeface="+mj-lt"/>
                <a:ea typeface="+mj-ea"/>
                <a:cs typeface="+mj-cs"/>
              </a:rPr>
              <a:t>THANKS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smtClean="0"/>
              <a:t>Why Study Interaction Devices?</a:t>
            </a:r>
            <a:endParaRPr lang="en-GB" dirty="0" smtClean="0"/>
          </a:p>
        </p:txBody>
      </p:sp>
      <p:sp>
        <p:nvSpPr>
          <p:cNvPr id="5123" name="Rectangle 3"/>
          <p:cNvSpPr>
            <a:spLocks noGrp="1" noChangeArrowheads="1"/>
          </p:cNvSpPr>
          <p:nvPr>
            <p:ph type="body" idx="1"/>
          </p:nvPr>
        </p:nvSpPr>
        <p:spPr>
          <a:xfrm>
            <a:off x="762000" y="1357298"/>
            <a:ext cx="7696200" cy="4929222"/>
          </a:xfrm>
        </p:spPr>
        <p:txBody>
          <a:bodyPr/>
          <a:lstStyle/>
          <a:p>
            <a:pPr marL="0" indent="0" algn="just">
              <a:buClr>
                <a:srgbClr val="FF0000"/>
              </a:buClr>
              <a:buNone/>
            </a:pPr>
            <a:r>
              <a:rPr lang="en-US" sz="1800" dirty="0" smtClean="0"/>
              <a:t>You may work for a company that uses a limited range of interaction devices and is unwilling to change them. For example, the purchasing department of the company may always buy a particular make of PC with a screen, keyboard, and mouse. Why?</a:t>
            </a:r>
          </a:p>
          <a:p>
            <a:pPr algn="just">
              <a:buClr>
                <a:srgbClr val="FF0000"/>
              </a:buClr>
              <a:buNone/>
            </a:pPr>
            <a:r>
              <a:rPr lang="en-US" sz="1800" b="1" dirty="0" smtClean="0">
                <a:solidFill>
                  <a:srgbClr val="0070C0"/>
                </a:solidFill>
              </a:rPr>
              <a:t>There are probably several good reasons:</a:t>
            </a:r>
          </a:p>
          <a:p>
            <a:pPr algn="just">
              <a:buClr>
                <a:srgbClr val="FF0000"/>
              </a:buClr>
            </a:pPr>
            <a:r>
              <a:rPr lang="en-US" sz="1800" dirty="0" smtClean="0"/>
              <a:t>The company may be able to buy the systems more cheaply in bulk.</a:t>
            </a:r>
          </a:p>
          <a:p>
            <a:pPr algn="just">
              <a:buClr>
                <a:srgbClr val="FF0000"/>
              </a:buClr>
            </a:pPr>
            <a:r>
              <a:rPr lang="en-US" sz="1800" dirty="0" smtClean="0"/>
              <a:t>Maintaining the PCs will be easier, as technical support will only need to know about one type of system.</a:t>
            </a:r>
          </a:p>
          <a:p>
            <a:pPr algn="just">
              <a:buClr>
                <a:srgbClr val="FF0000"/>
              </a:buClr>
            </a:pPr>
            <a:r>
              <a:rPr lang="en-US" sz="1800" dirty="0" smtClean="0"/>
              <a:t>The organization will contain a considerable amount of expertise on the system. For example, it could cost a great deal of money to retrain all the users to operate a different keyboard.</a:t>
            </a:r>
          </a:p>
          <a:p>
            <a:pPr algn="just">
              <a:buClr>
                <a:srgbClr val="FF0000"/>
              </a:buClr>
            </a:pPr>
            <a:r>
              <a:rPr lang="en-US" sz="1800" dirty="0" smtClean="0"/>
              <a:t>It is easier to continue with a solution that you are comfortable with than to take the risk of changing.</a:t>
            </a:r>
          </a:p>
          <a:p>
            <a:pPr marL="0" indent="0" algn="just">
              <a:buClr>
                <a:srgbClr val="FF0000"/>
              </a:buClr>
              <a:buNone/>
            </a:pPr>
            <a:r>
              <a:rPr lang="en-US" sz="1800" dirty="0" smtClean="0"/>
              <a:t>If this describes your situation, then you may be wondering: what is the point of studying interaction devices when you are unlikely to be able to change them?</a:t>
            </a:r>
            <a:endParaRPr lang="de-DE" sz="1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smtClean="0"/>
              <a:t>Input Devices</a:t>
            </a:r>
            <a:endParaRPr lang="en-GB" dirty="0" smtClean="0"/>
          </a:p>
        </p:txBody>
      </p:sp>
      <p:sp>
        <p:nvSpPr>
          <p:cNvPr id="4" name="Rectangle 3"/>
          <p:cNvSpPr/>
          <p:nvPr/>
        </p:nvSpPr>
        <p:spPr>
          <a:xfrm>
            <a:off x="785786" y="1443841"/>
            <a:ext cx="7715304" cy="3693319"/>
          </a:xfrm>
          <a:prstGeom prst="rect">
            <a:avLst/>
          </a:prstGeom>
        </p:spPr>
        <p:txBody>
          <a:bodyPr wrap="square">
            <a:spAutoFit/>
          </a:bodyPr>
          <a:lstStyle/>
          <a:p>
            <a:pPr algn="just"/>
            <a:r>
              <a:rPr lang="en-US" b="1" dirty="0" smtClean="0">
                <a:latin typeface="+mn-lt"/>
              </a:rPr>
              <a:t>Two categories of input device:</a:t>
            </a:r>
          </a:p>
          <a:p>
            <a:pPr algn="just"/>
            <a:endParaRPr lang="en-US" dirty="0" smtClean="0">
              <a:latin typeface="+mn-lt"/>
            </a:endParaRPr>
          </a:p>
          <a:p>
            <a:pPr marL="342900" indent="-342900" algn="just">
              <a:buAutoNum type="arabicPeriod"/>
            </a:pPr>
            <a:r>
              <a:rPr lang="en-US" b="1" dirty="0" smtClean="0">
                <a:solidFill>
                  <a:srgbClr val="0070C0"/>
                </a:solidFill>
                <a:latin typeface="+mn-lt"/>
              </a:rPr>
              <a:t>Keyboards, keypads, and buttons</a:t>
            </a:r>
            <a:r>
              <a:rPr lang="en-US" dirty="0" smtClean="0">
                <a:latin typeface="+mn-lt"/>
              </a:rPr>
              <a:t>. There are a variety of keyboards and keypads. Individual buttons are also used extensively, particularly in embedded computer systems.</a:t>
            </a:r>
          </a:p>
          <a:p>
            <a:pPr marL="342900" indent="-342900" algn="just"/>
            <a:endParaRPr lang="en-US" dirty="0" smtClean="0">
              <a:latin typeface="+mn-lt"/>
            </a:endParaRPr>
          </a:p>
          <a:p>
            <a:pPr marL="342900" indent="-342900" algn="just"/>
            <a:r>
              <a:rPr lang="en-US" b="1" dirty="0" smtClean="0">
                <a:solidFill>
                  <a:srgbClr val="0070C0"/>
                </a:solidFill>
              </a:rPr>
              <a:t>2. Pointing devices</a:t>
            </a:r>
            <a:r>
              <a:rPr lang="en-US" dirty="0" smtClean="0"/>
              <a:t>. We divide this category into indirect pointing devices, such as the mouse and joystick, and direct pointing devices, such as the </a:t>
            </a:r>
            <a:r>
              <a:rPr lang="en-US" dirty="0" err="1" smtClean="0"/>
              <a:t>touchscreen</a:t>
            </a:r>
            <a:r>
              <a:rPr lang="en-US" dirty="0" smtClean="0"/>
              <a:t> and stylus-based systems.</a:t>
            </a:r>
            <a:endParaRPr lang="en-US" dirty="0" smtClean="0">
              <a:latin typeface="+mn-lt"/>
            </a:endParaRPr>
          </a:p>
          <a:p>
            <a:pPr algn="just"/>
            <a:endParaRPr lang="en-US" dirty="0" smtClean="0">
              <a:latin typeface="+mn-lt"/>
            </a:endParaRPr>
          </a:p>
          <a:p>
            <a:pPr algn="just"/>
            <a:endParaRPr lang="en-US" dirty="0" smtClean="0">
              <a:latin typeface="+mn-lt"/>
            </a:endParaRPr>
          </a:p>
          <a:p>
            <a:pPr algn="just"/>
            <a:r>
              <a:rPr lang="en-US" dirty="0" smtClean="0"/>
              <a:t>For both categories we consider what the particular devices can best be used for and how to choose between them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smtClean="0"/>
              <a:t>QWERTY K</a:t>
            </a:r>
            <a:r>
              <a:rPr lang="en-US" dirty="0" smtClean="0"/>
              <a:t>eyboard </a:t>
            </a:r>
            <a:r>
              <a:rPr lang="en-US" b="1" dirty="0" smtClean="0"/>
              <a:t>Layout</a:t>
            </a:r>
            <a:endParaRPr lang="en-GB" dirty="0" smtClean="0"/>
          </a:p>
        </p:txBody>
      </p:sp>
      <p:sp>
        <p:nvSpPr>
          <p:cNvPr id="5123" name="Rectangle 3"/>
          <p:cNvSpPr>
            <a:spLocks noGrp="1" noChangeArrowheads="1"/>
          </p:cNvSpPr>
          <p:nvPr>
            <p:ph type="body" idx="1"/>
          </p:nvPr>
        </p:nvSpPr>
        <p:spPr>
          <a:xfrm>
            <a:off x="762000" y="1357298"/>
            <a:ext cx="7881966" cy="4357718"/>
          </a:xfrm>
        </p:spPr>
        <p:txBody>
          <a:bodyPr/>
          <a:lstStyle/>
          <a:p>
            <a:pPr algn="just">
              <a:buClr>
                <a:srgbClr val="FF0000"/>
              </a:buClr>
            </a:pPr>
            <a:r>
              <a:rPr lang="en-US" sz="1800" b="1" dirty="0" smtClean="0">
                <a:solidFill>
                  <a:srgbClr val="0070C0"/>
                </a:solidFill>
              </a:rPr>
              <a:t>Keyboards, keypads, and buttons </a:t>
            </a:r>
            <a:r>
              <a:rPr lang="en-US" sz="1800" dirty="0" smtClean="0"/>
              <a:t>are all </a:t>
            </a:r>
            <a:r>
              <a:rPr lang="en-US" sz="1800" b="1" dirty="0" smtClean="0">
                <a:solidFill>
                  <a:srgbClr val="0070C0"/>
                </a:solidFill>
              </a:rPr>
              <a:t>discrete input devices</a:t>
            </a:r>
            <a:r>
              <a:rPr lang="en-US" sz="1800" b="1" dirty="0" smtClean="0"/>
              <a:t>.</a:t>
            </a:r>
          </a:p>
          <a:p>
            <a:pPr algn="just">
              <a:buClr>
                <a:srgbClr val="FF0000"/>
              </a:buClr>
              <a:buNone/>
            </a:pPr>
            <a:endParaRPr lang="en-US" sz="1800" b="1" dirty="0" smtClean="0"/>
          </a:p>
          <a:p>
            <a:pPr algn="just">
              <a:buClr>
                <a:srgbClr val="FF0000"/>
              </a:buClr>
            </a:pPr>
            <a:r>
              <a:rPr lang="en-US" sz="1800" b="1" dirty="0" smtClean="0">
                <a:solidFill>
                  <a:srgbClr val="0070C0"/>
                </a:solidFill>
              </a:rPr>
              <a:t>Discrete input devices </a:t>
            </a:r>
            <a:r>
              <a:rPr lang="en-US" sz="1800" dirty="0" smtClean="0"/>
              <a:t>can be used to enter individual items of information, such as letters and numbers or commands.</a:t>
            </a:r>
          </a:p>
          <a:p>
            <a:pPr algn="just">
              <a:buClr>
                <a:srgbClr val="FF0000"/>
              </a:buClr>
            </a:pPr>
            <a:r>
              <a:rPr lang="en-US" sz="1800" b="1" dirty="0" smtClean="0">
                <a:solidFill>
                  <a:srgbClr val="0070C0"/>
                </a:solidFill>
              </a:rPr>
              <a:t>Keyboards for other languages </a:t>
            </a:r>
            <a:r>
              <a:rPr lang="en-US" sz="1800" dirty="0" smtClean="0"/>
              <a:t>have different layouts, sometimes simply adding characters with accents (e.g., é in French, ö in Dutch) or more extensive changes to allow easier entry of other scripts, as in the Russian keyboard shown in  following Figure (</a:t>
            </a:r>
            <a:r>
              <a:rPr lang="en-US" sz="1800" b="1" dirty="0" smtClean="0">
                <a:solidFill>
                  <a:srgbClr val="FF0000"/>
                </a:solidFill>
              </a:rPr>
              <a:t>QWERTY layout)</a:t>
            </a:r>
          </a:p>
        </p:txBody>
      </p:sp>
      <p:pic>
        <p:nvPicPr>
          <p:cNvPr id="1026" name="Picture 2"/>
          <p:cNvPicPr>
            <a:picLocks noChangeAspect="1" noChangeArrowheads="1"/>
          </p:cNvPicPr>
          <p:nvPr/>
        </p:nvPicPr>
        <p:blipFill>
          <a:blip r:embed="rId2"/>
          <a:srcRect/>
          <a:stretch>
            <a:fillRect/>
          </a:stretch>
        </p:blipFill>
        <p:spPr bwMode="auto">
          <a:xfrm>
            <a:off x="1428728" y="3844928"/>
            <a:ext cx="6287781" cy="2428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err="1" smtClean="0"/>
              <a:t>Bigkeys</a:t>
            </a:r>
            <a:r>
              <a:rPr lang="en-US" b="1" dirty="0" smtClean="0"/>
              <a:t> K</a:t>
            </a:r>
            <a:r>
              <a:rPr lang="en-US" dirty="0" smtClean="0"/>
              <a:t>eyboard </a:t>
            </a:r>
            <a:r>
              <a:rPr lang="en-US" b="1" dirty="0" smtClean="0"/>
              <a:t>Layout</a:t>
            </a:r>
            <a:endParaRPr lang="en-GB" dirty="0" smtClean="0"/>
          </a:p>
        </p:txBody>
      </p:sp>
      <p:sp>
        <p:nvSpPr>
          <p:cNvPr id="5123" name="Rectangle 3"/>
          <p:cNvSpPr>
            <a:spLocks noGrp="1" noChangeArrowheads="1"/>
          </p:cNvSpPr>
          <p:nvPr>
            <p:ph type="body" idx="1"/>
          </p:nvPr>
        </p:nvSpPr>
        <p:spPr>
          <a:xfrm>
            <a:off x="762000" y="1357298"/>
            <a:ext cx="7881966" cy="4357718"/>
          </a:xfrm>
        </p:spPr>
        <p:txBody>
          <a:bodyPr/>
          <a:lstStyle/>
          <a:p>
            <a:pPr algn="just">
              <a:buClr>
                <a:srgbClr val="FF0000"/>
              </a:buClr>
            </a:pPr>
            <a:r>
              <a:rPr lang="en-US" sz="1800" b="1" dirty="0" smtClean="0">
                <a:solidFill>
                  <a:srgbClr val="0070C0"/>
                </a:solidFill>
              </a:rPr>
              <a:t>One of the disadvantages </a:t>
            </a:r>
            <a:r>
              <a:rPr lang="en-US" sz="1800" dirty="0" smtClean="0"/>
              <a:t>of many keyboards is that they can be over-elaborate, containing a range of keys that are rarely, if ever, used. If this is the case, it might be possible to develop a variation of the standard arrangement. </a:t>
            </a:r>
          </a:p>
        </p:txBody>
      </p:sp>
      <p:pic>
        <p:nvPicPr>
          <p:cNvPr id="2050" name="Picture 2"/>
          <p:cNvPicPr>
            <a:picLocks noChangeAspect="1" noChangeArrowheads="1"/>
          </p:cNvPicPr>
          <p:nvPr/>
        </p:nvPicPr>
        <p:blipFill>
          <a:blip r:embed="rId2"/>
          <a:srcRect/>
          <a:stretch>
            <a:fillRect/>
          </a:stretch>
        </p:blipFill>
        <p:spPr bwMode="auto">
          <a:xfrm>
            <a:off x="428596" y="2857496"/>
            <a:ext cx="5357850" cy="242889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929322" y="2428868"/>
            <a:ext cx="2786082" cy="3741695"/>
          </a:xfrm>
          <a:prstGeom prst="rect">
            <a:avLst/>
          </a:prstGeom>
          <a:noFill/>
          <a:ln w="9525">
            <a:noFill/>
            <a:miter lim="800000"/>
            <a:headEnd/>
            <a:tailEnd/>
          </a:ln>
          <a:effectLst/>
        </p:spPr>
      </p:pic>
      <p:sp>
        <p:nvSpPr>
          <p:cNvPr id="7" name="Rectangle 6"/>
          <p:cNvSpPr/>
          <p:nvPr/>
        </p:nvSpPr>
        <p:spPr>
          <a:xfrm>
            <a:off x="857224" y="5335801"/>
            <a:ext cx="4572000" cy="307777"/>
          </a:xfrm>
          <a:prstGeom prst="rect">
            <a:avLst/>
          </a:prstGeom>
        </p:spPr>
        <p:txBody>
          <a:bodyPr>
            <a:spAutoFit/>
          </a:bodyPr>
          <a:lstStyle/>
          <a:p>
            <a:r>
              <a:rPr lang="en-US" sz="1400" b="1" dirty="0" smtClean="0">
                <a:solidFill>
                  <a:srgbClr val="0070C0"/>
                </a:solidFill>
              </a:rPr>
              <a:t>Early learning version of the </a:t>
            </a:r>
            <a:r>
              <a:rPr lang="en-US" sz="1400" b="1" dirty="0" err="1" smtClean="0">
                <a:solidFill>
                  <a:srgbClr val="0070C0"/>
                </a:solidFill>
              </a:rPr>
              <a:t>BigKeys</a:t>
            </a:r>
            <a:r>
              <a:rPr lang="en-US" sz="1400" b="1" dirty="0" smtClean="0">
                <a:solidFill>
                  <a:srgbClr val="0070C0"/>
                </a:solidFill>
              </a:rPr>
              <a:t> keyboard.</a:t>
            </a:r>
            <a:endParaRPr lang="en-US" sz="1400" b="1" dirty="0">
              <a:solidFill>
                <a:srgbClr val="0070C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b="1" dirty="0" smtClean="0"/>
              <a:t>Chord Keyboard</a:t>
            </a:r>
            <a:endParaRPr lang="en-GB" dirty="0" smtClean="0"/>
          </a:p>
        </p:txBody>
      </p:sp>
      <p:sp>
        <p:nvSpPr>
          <p:cNvPr id="6" name="Rectangle 5"/>
          <p:cNvSpPr/>
          <p:nvPr/>
        </p:nvSpPr>
        <p:spPr>
          <a:xfrm>
            <a:off x="714348" y="1500174"/>
            <a:ext cx="4500594" cy="4801314"/>
          </a:xfrm>
          <a:prstGeom prst="rect">
            <a:avLst/>
          </a:prstGeom>
        </p:spPr>
        <p:txBody>
          <a:bodyPr wrap="square">
            <a:spAutoFit/>
          </a:bodyPr>
          <a:lstStyle/>
          <a:p>
            <a:pPr marL="177800" indent="-177800" algn="just">
              <a:buClr>
                <a:srgbClr val="FF0000"/>
              </a:buClr>
              <a:buSzPct val="150000"/>
              <a:buFont typeface="Arial" pitchFamily="34" charset="0"/>
              <a:buChar char="•"/>
            </a:pPr>
            <a:r>
              <a:rPr lang="en-US" b="1" dirty="0" smtClean="0">
                <a:latin typeface="+mn-lt"/>
              </a:rPr>
              <a:t> </a:t>
            </a:r>
            <a:r>
              <a:rPr lang="en-US" b="1" dirty="0" smtClean="0">
                <a:solidFill>
                  <a:srgbClr val="0070C0"/>
                </a:solidFill>
              </a:rPr>
              <a:t>An alternative </a:t>
            </a:r>
            <a:r>
              <a:rPr lang="en-US" dirty="0" smtClean="0"/>
              <a:t>to the QWERTY keyboard is the chord keyboard, on which several keys are pressed at once in order to enter a single character.</a:t>
            </a:r>
          </a:p>
          <a:p>
            <a:pPr marL="177800" indent="-177800" algn="just">
              <a:buClr>
                <a:srgbClr val="FF0000"/>
              </a:buClr>
              <a:buSzPct val="150000"/>
            </a:pPr>
            <a:endParaRPr lang="en-US" dirty="0" smtClean="0">
              <a:latin typeface="+mn-lt"/>
            </a:endParaRPr>
          </a:p>
          <a:p>
            <a:pPr marL="228600" indent="-228600" algn="just">
              <a:buClr>
                <a:srgbClr val="FF0000"/>
              </a:buClr>
              <a:buSzPct val="150000"/>
              <a:buFont typeface="Arial" pitchFamily="34" charset="0"/>
              <a:buChar char="•"/>
            </a:pPr>
            <a:r>
              <a:rPr lang="en-US" b="1" dirty="0" smtClean="0">
                <a:solidFill>
                  <a:srgbClr val="0070C0"/>
                </a:solidFill>
              </a:rPr>
              <a:t>Chord keyboards </a:t>
            </a:r>
            <a:r>
              <a:rPr lang="en-US" dirty="0" smtClean="0"/>
              <a:t>can be very small. Where many chord keyboards can be operated with just one hand. </a:t>
            </a:r>
          </a:p>
          <a:p>
            <a:pPr marL="228600" indent="-228600" algn="just">
              <a:buClr>
                <a:srgbClr val="FF0000"/>
              </a:buClr>
              <a:buSzPct val="150000"/>
            </a:pPr>
            <a:endParaRPr lang="en-US" dirty="0" smtClean="0"/>
          </a:p>
          <a:p>
            <a:pPr marL="228600" indent="-228600" algn="just">
              <a:buClr>
                <a:srgbClr val="FF0000"/>
              </a:buClr>
              <a:buSzPct val="150000"/>
              <a:buFont typeface="Arial" pitchFamily="34" charset="0"/>
              <a:buChar char="•"/>
            </a:pPr>
            <a:r>
              <a:rPr lang="en-US" b="1" dirty="0" smtClean="0">
                <a:solidFill>
                  <a:srgbClr val="0070C0"/>
                </a:solidFill>
              </a:rPr>
              <a:t>Training</a:t>
            </a:r>
            <a:r>
              <a:rPr lang="en-US" dirty="0" smtClean="0"/>
              <a:t> is required to learn the finger combinations needed to use a chord keyboard. </a:t>
            </a:r>
          </a:p>
          <a:p>
            <a:pPr marL="228600" indent="-228600" algn="just">
              <a:buClr>
                <a:srgbClr val="FF0000"/>
              </a:buClr>
              <a:buSzPct val="150000"/>
            </a:pPr>
            <a:endParaRPr lang="en-US" dirty="0" smtClean="0"/>
          </a:p>
          <a:p>
            <a:pPr marL="177800" indent="-177800" algn="just">
              <a:buClr>
                <a:srgbClr val="FF0000"/>
              </a:buClr>
              <a:buSzPct val="150000"/>
              <a:buFont typeface="Arial" pitchFamily="34" charset="0"/>
              <a:buChar char="•"/>
            </a:pPr>
            <a:r>
              <a:rPr lang="en-US" dirty="0" smtClean="0"/>
              <a:t>They can be useful where space is limited.  Chord keyboards are also used for mail sorting.</a:t>
            </a:r>
            <a:endParaRPr lang="de-DE" dirty="0" smtClean="0">
              <a:latin typeface="+mn-lt"/>
            </a:endParaRPr>
          </a:p>
          <a:p>
            <a:pPr algn="just">
              <a:buClr>
                <a:srgbClr val="FF0000"/>
              </a:buClr>
              <a:buSzPct val="150000"/>
            </a:pPr>
            <a:endParaRPr lang="en-US" dirty="0">
              <a:latin typeface="+mn-lt"/>
            </a:endParaRPr>
          </a:p>
        </p:txBody>
      </p:sp>
      <p:pic>
        <p:nvPicPr>
          <p:cNvPr id="3074" name="Picture 2"/>
          <p:cNvPicPr>
            <a:picLocks noChangeAspect="1" noChangeArrowheads="1"/>
          </p:cNvPicPr>
          <p:nvPr/>
        </p:nvPicPr>
        <p:blipFill>
          <a:blip r:embed="rId2"/>
          <a:srcRect/>
          <a:stretch>
            <a:fillRect/>
          </a:stretch>
        </p:blipFill>
        <p:spPr bwMode="auto">
          <a:xfrm>
            <a:off x="5429256" y="1428736"/>
            <a:ext cx="3200400" cy="4448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smtClean="0"/>
              <a:t>Alternative Shape of Keyboard</a:t>
            </a:r>
            <a:endParaRPr lang="en-GB" dirty="0" smtClean="0"/>
          </a:p>
        </p:txBody>
      </p:sp>
      <p:sp>
        <p:nvSpPr>
          <p:cNvPr id="6" name="Rectangle 5"/>
          <p:cNvSpPr/>
          <p:nvPr/>
        </p:nvSpPr>
        <p:spPr>
          <a:xfrm>
            <a:off x="714348" y="1500174"/>
            <a:ext cx="4500594" cy="3970318"/>
          </a:xfrm>
          <a:prstGeom prst="rect">
            <a:avLst/>
          </a:prstGeom>
        </p:spPr>
        <p:txBody>
          <a:bodyPr wrap="square">
            <a:spAutoFit/>
          </a:bodyPr>
          <a:lstStyle/>
          <a:p>
            <a:pPr marL="342900" indent="-342900" algn="just">
              <a:buClr>
                <a:srgbClr val="FF0000"/>
              </a:buClr>
              <a:buSzPct val="150000"/>
              <a:buFont typeface="Wingdings" pitchFamily="2" charset="2"/>
              <a:buChar char="q"/>
            </a:pPr>
            <a:r>
              <a:rPr lang="en-US" b="1" dirty="0" smtClean="0"/>
              <a:t> Choosing the Correct Keyboard, Keypad, and Buttons</a:t>
            </a:r>
          </a:p>
          <a:p>
            <a:pPr marL="342900" indent="-342900" algn="just">
              <a:buClr>
                <a:srgbClr val="FF0000"/>
              </a:buClr>
              <a:buSzPct val="150000"/>
            </a:pPr>
            <a:endParaRPr lang="en-US" dirty="0" smtClean="0">
              <a:latin typeface="+mn-lt"/>
            </a:endParaRPr>
          </a:p>
          <a:p>
            <a:pPr marL="228600" indent="-228600" algn="just">
              <a:buClr>
                <a:srgbClr val="FF0000"/>
              </a:buClr>
              <a:buSzPct val="150000"/>
              <a:buFont typeface="Arial" pitchFamily="34" charset="0"/>
              <a:buChar char="•"/>
            </a:pPr>
            <a:r>
              <a:rPr lang="en-US" dirty="0" smtClean="0"/>
              <a:t>What size do the keys need to be?</a:t>
            </a:r>
          </a:p>
          <a:p>
            <a:pPr marL="228600" indent="-228600" algn="just">
              <a:buClr>
                <a:srgbClr val="FF0000"/>
              </a:buClr>
              <a:buSzPct val="150000"/>
            </a:pPr>
            <a:endParaRPr lang="en-US" dirty="0" smtClean="0"/>
          </a:p>
          <a:p>
            <a:pPr marL="228600" indent="-228600" algn="just">
              <a:buClr>
                <a:srgbClr val="FF0000"/>
              </a:buClr>
              <a:buSzPct val="150000"/>
              <a:buFont typeface="Arial" pitchFamily="34" charset="0"/>
              <a:buChar char="•"/>
            </a:pPr>
            <a:r>
              <a:rPr lang="en-US" dirty="0" smtClean="0"/>
              <a:t>What shape should the keyboard be?</a:t>
            </a:r>
          </a:p>
          <a:p>
            <a:pPr marL="228600" indent="-228600" algn="just">
              <a:buClr>
                <a:srgbClr val="FF0000"/>
              </a:buClr>
              <a:buSzPct val="150000"/>
            </a:pPr>
            <a:endParaRPr lang="en-US" dirty="0" smtClean="0"/>
          </a:p>
          <a:p>
            <a:pPr marL="177800" indent="-177800" algn="just">
              <a:buClr>
                <a:srgbClr val="FF0000"/>
              </a:buClr>
              <a:buSzPct val="150000"/>
              <a:buFont typeface="Arial" pitchFamily="34" charset="0"/>
              <a:buChar char="•"/>
            </a:pPr>
            <a:r>
              <a:rPr lang="en-US" dirty="0" smtClean="0"/>
              <a:t>How robust does the keyboard need to be?</a:t>
            </a:r>
          </a:p>
          <a:p>
            <a:pPr marL="177800" indent="-177800" algn="just">
              <a:buClr>
                <a:srgbClr val="FF0000"/>
              </a:buClr>
              <a:buSzPct val="150000"/>
              <a:buFont typeface="Arial" pitchFamily="34" charset="0"/>
              <a:buChar char="•"/>
            </a:pPr>
            <a:endParaRPr lang="de-DE" i="1" dirty="0" smtClean="0">
              <a:latin typeface="+mn-lt"/>
            </a:endParaRPr>
          </a:p>
          <a:p>
            <a:pPr algn="just"/>
            <a:r>
              <a:rPr lang="en-US" dirty="0" smtClean="0"/>
              <a:t>The size and robustness of the keys (buttons) also need to be considered if you decide to use a keypad or individual buttons. </a:t>
            </a:r>
            <a:endParaRPr lang="en-US" dirty="0">
              <a:latin typeface="+mn-lt"/>
            </a:endParaRPr>
          </a:p>
        </p:txBody>
      </p:sp>
      <p:pic>
        <p:nvPicPr>
          <p:cNvPr id="4098" name="Picture 2"/>
          <p:cNvPicPr>
            <a:picLocks noChangeAspect="1" noChangeArrowheads="1"/>
          </p:cNvPicPr>
          <p:nvPr/>
        </p:nvPicPr>
        <p:blipFill>
          <a:blip r:embed="rId2" cstate="print"/>
          <a:srcRect/>
          <a:stretch>
            <a:fillRect/>
          </a:stretch>
        </p:blipFill>
        <p:spPr bwMode="auto">
          <a:xfrm>
            <a:off x="6715140" y="1142984"/>
            <a:ext cx="1915793" cy="250033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143504" y="3929066"/>
            <a:ext cx="3615030"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42910" y="-142900"/>
            <a:ext cx="8096280" cy="1143000"/>
          </a:xfrm>
        </p:spPr>
        <p:txBody>
          <a:bodyPr/>
          <a:lstStyle/>
          <a:p>
            <a:pPr eaLnBrk="1" hangingPunct="1"/>
            <a:r>
              <a:rPr lang="en-US" b="1" dirty="0" smtClean="0"/>
              <a:t>Pointing Devices</a:t>
            </a:r>
            <a:endParaRPr lang="en-GB" dirty="0" smtClean="0"/>
          </a:p>
        </p:txBody>
      </p:sp>
      <p:sp>
        <p:nvSpPr>
          <p:cNvPr id="6" name="Rectangle 5"/>
          <p:cNvSpPr/>
          <p:nvPr/>
        </p:nvSpPr>
        <p:spPr>
          <a:xfrm>
            <a:off x="714348" y="1500174"/>
            <a:ext cx="7786742" cy="5355312"/>
          </a:xfrm>
          <a:prstGeom prst="rect">
            <a:avLst/>
          </a:prstGeom>
        </p:spPr>
        <p:txBody>
          <a:bodyPr wrap="square">
            <a:spAutoFit/>
          </a:bodyPr>
          <a:lstStyle/>
          <a:p>
            <a:pPr marL="228600" indent="-228600" algn="just">
              <a:buClr>
                <a:srgbClr val="FF0000"/>
              </a:buClr>
              <a:buSzPct val="150000"/>
              <a:buFont typeface="Arial" pitchFamily="34" charset="0"/>
              <a:buChar char="•"/>
            </a:pPr>
            <a:r>
              <a:rPr lang="en-US" dirty="0" smtClean="0"/>
              <a:t>Pointing devices are </a:t>
            </a:r>
            <a:r>
              <a:rPr lang="en-US" b="1" dirty="0" smtClean="0">
                <a:solidFill>
                  <a:srgbClr val="0070C0"/>
                </a:solidFill>
              </a:rPr>
              <a:t>continuous input devices</a:t>
            </a:r>
            <a:r>
              <a:rPr lang="en-US" dirty="0" smtClean="0"/>
              <a:t>. This means they are particularly good at tasks that cannot be split easily into a number of discrete steps, such as dragging icons across the screen or drawing informal sketches.</a:t>
            </a:r>
          </a:p>
          <a:p>
            <a:pPr algn="just">
              <a:buClr>
                <a:srgbClr val="FF0000"/>
              </a:buClr>
              <a:buSzPct val="150000"/>
            </a:pPr>
            <a:endParaRPr lang="de-DE" dirty="0" smtClean="0">
              <a:latin typeface="+mn-lt"/>
            </a:endParaRPr>
          </a:p>
          <a:p>
            <a:pPr algn="just">
              <a:buClr>
                <a:srgbClr val="FF0000"/>
              </a:buClr>
              <a:buSzPct val="150000"/>
            </a:pPr>
            <a:endParaRPr lang="de-DE" dirty="0" smtClean="0">
              <a:latin typeface="+mn-lt"/>
            </a:endParaRPr>
          </a:p>
          <a:p>
            <a:pPr marL="177800" indent="-177800" algn="just">
              <a:buClr>
                <a:srgbClr val="FF0000"/>
              </a:buClr>
              <a:buSzPct val="150000"/>
              <a:buFont typeface="Arial" pitchFamily="34" charset="0"/>
              <a:buChar char="•"/>
            </a:pPr>
            <a:r>
              <a:rPr lang="en-US" b="1" dirty="0" smtClean="0">
                <a:latin typeface="+mn-lt"/>
              </a:rPr>
              <a:t>T</a:t>
            </a:r>
            <a:r>
              <a:rPr lang="en-US" b="1" dirty="0" smtClean="0"/>
              <a:t>he keyboard is a discrete input device and the mouse is a continuous input device.</a:t>
            </a:r>
            <a:endParaRPr lang="en-US" b="1" dirty="0" smtClean="0">
              <a:latin typeface="+mn-lt"/>
            </a:endParaRPr>
          </a:p>
          <a:p>
            <a:pPr algn="just">
              <a:buClr>
                <a:srgbClr val="FF0000"/>
              </a:buClr>
              <a:buSzPct val="150000"/>
            </a:pPr>
            <a:endParaRPr lang="en-US" dirty="0" smtClean="0"/>
          </a:p>
          <a:p>
            <a:pPr algn="just">
              <a:buClr>
                <a:srgbClr val="FF0000"/>
              </a:buClr>
              <a:buSzPct val="150000"/>
            </a:pPr>
            <a:r>
              <a:rPr lang="en-US" b="1" dirty="0" smtClean="0">
                <a:solidFill>
                  <a:srgbClr val="0070C0"/>
                </a:solidFill>
              </a:rPr>
              <a:t>There are two types of pointing devices: indirect and direct. </a:t>
            </a:r>
          </a:p>
          <a:p>
            <a:pPr algn="just">
              <a:buClr>
                <a:srgbClr val="FF0000"/>
              </a:buClr>
              <a:buSzPct val="150000"/>
            </a:pPr>
            <a:endParaRPr lang="en-US" b="1" dirty="0" smtClean="0"/>
          </a:p>
          <a:p>
            <a:pPr marL="228600" indent="-228600" algn="just">
              <a:buClr>
                <a:srgbClr val="FF0000"/>
              </a:buClr>
              <a:buSzPct val="150000"/>
              <a:buFont typeface="Arial" pitchFamily="34" charset="0"/>
              <a:buChar char="•"/>
            </a:pPr>
            <a:r>
              <a:rPr lang="en-US" b="1" dirty="0" smtClean="0">
                <a:solidFill>
                  <a:srgbClr val="0070C0"/>
                </a:solidFill>
              </a:rPr>
              <a:t>Indirect pointing devices </a:t>
            </a:r>
            <a:r>
              <a:rPr lang="en-US" dirty="0" smtClean="0"/>
              <a:t>require the user to move a screen cursor using a secondary device; </a:t>
            </a:r>
          </a:p>
          <a:p>
            <a:pPr algn="just">
              <a:buClr>
                <a:srgbClr val="FF0000"/>
              </a:buClr>
              <a:buSzPct val="150000"/>
            </a:pPr>
            <a:endParaRPr lang="en-US" b="1" dirty="0" smtClean="0"/>
          </a:p>
          <a:p>
            <a:pPr marL="177800" indent="-177800" algn="just">
              <a:buClr>
                <a:srgbClr val="FF0000"/>
              </a:buClr>
              <a:buSzPct val="150000"/>
              <a:buFont typeface="Arial" pitchFamily="34" charset="0"/>
              <a:buChar char="•"/>
            </a:pPr>
            <a:r>
              <a:rPr lang="en-US" b="1" dirty="0" smtClean="0">
                <a:solidFill>
                  <a:srgbClr val="0070C0"/>
                </a:solidFill>
              </a:rPr>
              <a:t>Direct pointing devices </a:t>
            </a:r>
            <a:r>
              <a:rPr lang="en-US" dirty="0" smtClean="0"/>
              <a:t>allow the user to point directly at the relevant position on the screen.</a:t>
            </a:r>
            <a:endParaRPr lang="de-DE" dirty="0" smtClean="0">
              <a:latin typeface="+mn-lt"/>
            </a:endParaRPr>
          </a:p>
          <a:p>
            <a:pPr algn="just">
              <a:buClr>
                <a:srgbClr val="FF0000"/>
              </a:buClr>
              <a:buSzPct val="150000"/>
            </a:pPr>
            <a:endParaRPr lang="de-DE" dirty="0" smtClean="0">
              <a:latin typeface="+mn-lt"/>
            </a:endParaRPr>
          </a:p>
          <a:p>
            <a:pPr algn="just">
              <a:buClr>
                <a:srgbClr val="FF0000"/>
              </a:buClr>
              <a:buSzPct val="150000"/>
            </a:pPr>
            <a:endParaRPr lang="de-DE" dirty="0" smtClean="0">
              <a:latin typeface="+mn-lt"/>
            </a:endParaRPr>
          </a:p>
          <a:p>
            <a:pPr algn="just">
              <a:buClr>
                <a:srgbClr val="FF0000"/>
              </a:buClr>
              <a:buSzPct val="150000"/>
            </a:pPr>
            <a:endParaRPr lang="en-US" dirty="0">
              <a:latin typeface="+mn-l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Studio</Template>
  <TotalTime>1007</TotalTime>
  <Words>1816</Words>
  <Application>Microsoft Office PowerPoint</Application>
  <PresentationFormat>On-screen Show (4:3)</PresentationFormat>
  <Paragraphs>160</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Studio</vt:lpstr>
      <vt:lpstr>Choosing interaction devices: hardware components Lecture 5 </vt:lpstr>
      <vt:lpstr>Interaction Devices</vt:lpstr>
      <vt:lpstr>Why Study Interaction Devices?</vt:lpstr>
      <vt:lpstr>Input Devices</vt:lpstr>
      <vt:lpstr>QWERTY Keyboard Layout</vt:lpstr>
      <vt:lpstr>Bigkeys Keyboard Layout</vt:lpstr>
      <vt:lpstr>Chord Keyboard</vt:lpstr>
      <vt:lpstr>Alternative Shape of Keyboard</vt:lpstr>
      <vt:lpstr>Pointing Devices</vt:lpstr>
      <vt:lpstr>Computer mice in custom shapes</vt:lpstr>
      <vt:lpstr>Other pointing devices</vt:lpstr>
      <vt:lpstr>Different Types of Direct Pointing Device</vt:lpstr>
      <vt:lpstr>Choosing appropriate pointing device</vt:lpstr>
      <vt:lpstr>Choosing appropriate pointing device</vt:lpstr>
      <vt:lpstr>Comparison of pointing devices</vt:lpstr>
      <vt:lpstr>Touchscreen, Trackball, Mouse</vt:lpstr>
      <vt:lpstr>Touchscreen, Trackball, Mouse</vt:lpstr>
      <vt:lpstr>Output Devices</vt:lpstr>
      <vt:lpstr>Screens</vt:lpstr>
      <vt:lpstr>Choosing the Right Screen</vt:lpstr>
      <vt:lpstr>Simple Output Devices</vt:lpstr>
      <vt:lpstr>Slide 22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Computer Interface</dc:title>
  <dc:creator>FatMax</dc:creator>
  <cp:lastModifiedBy>Elmezain</cp:lastModifiedBy>
  <cp:revision>165</cp:revision>
  <dcterms:created xsi:type="dcterms:W3CDTF">2007-04-01T08:39:37Z</dcterms:created>
  <dcterms:modified xsi:type="dcterms:W3CDTF">2013-03-19T15:20:58Z</dcterms:modified>
</cp:coreProperties>
</file>